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76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70" r:id="rId17"/>
    <p:sldId id="283" r:id="rId18"/>
    <p:sldId id="284" r:id="rId19"/>
    <p:sldId id="282" r:id="rId20"/>
    <p:sldId id="285" r:id="rId21"/>
    <p:sldId id="269" r:id="rId22"/>
    <p:sldId id="286" r:id="rId23"/>
    <p:sldId id="288" r:id="rId24"/>
    <p:sldId id="291" r:id="rId25"/>
    <p:sldId id="292" r:id="rId26"/>
    <p:sldId id="287" r:id="rId27"/>
    <p:sldId id="295" r:id="rId28"/>
    <p:sldId id="294" r:id="rId29"/>
    <p:sldId id="296" r:id="rId30"/>
    <p:sldId id="297" r:id="rId31"/>
    <p:sldId id="268" r:id="rId32"/>
  </p:sldIdLst>
  <p:sldSz cx="12192000" cy="6858000"/>
  <p:notesSz cx="6858000" cy="9144000"/>
  <p:defaultTextStyle>
    <a:defPPr>
      <a:defRPr lang="zh-CN"/>
    </a:defPPr>
    <a:lvl1pPr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1pPr>
    <a:lvl2pPr marL="457200" indent="-1143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2pPr>
    <a:lvl3pPr marL="914400" indent="-2286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3pPr>
    <a:lvl4pPr marL="1371600" indent="-3429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4pPr>
    <a:lvl5pPr marL="1828800" indent="-457200" algn="l" rtl="0" fontAlgn="base" hangingPunct="0">
      <a:spcBef>
        <a:spcPct val="0"/>
      </a:spcBef>
      <a:spcAft>
        <a:spcPct val="0"/>
      </a:spcAft>
      <a:buClr>
        <a:srgbClr val="000000"/>
      </a:buClr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Microsoft YaHei" panose="020B0503020204020204" pitchFamily="3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/>
    <p:restoredTop sz="94166"/>
  </p:normalViewPr>
  <p:slideViewPr>
    <p:cSldViewPr>
      <p:cViewPr varScale="1">
        <p:scale>
          <a:sx n="120" d="100"/>
          <a:sy n="120" d="100"/>
        </p:scale>
        <p:origin x="29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7T02:21:2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24575,'6'0'0,"1"0"0,-1 0 0,1 0 0,3 0 0,1 0 0,7 0 0,1 4 0,0-3 0,2 2 0,-5-6 0,5 5 0,-2-4 0,0 5 0,3-3 0,-7 0 0,7 0 0,2 0 0,0 0 0,7 0 0,-11 0 0,2 3 0,-7-2 0,-1 2 0,0-3 0,4 0 0,5 4 0,5-3 0,10 2 0,-9-3 0,7 0 0,-12 0 0,4 0 0,-9 0 0,-1 0 0,0 0 0,1 0 0,8 0 0,6 0 0,0 0 0,5 0 0,-6 0 0,6 0 0,-9 0 0,3 0 0,-13 0 0,12 0 0,-10 0 0,20 0 0,-11 0 0,-1 0 0,1 0 0,-10 0 0,8 0 0,-9 0 0,-1 0 0,-4 0 0,4 0 0,1 0 0,4 0 0,-1 4 0,10-7 0,3 9 0,8-9 0,0 7 0,6-4 0,-9 0 0,2 0 0,-9 0 0,-5 0 0,-1 0 0,-4 0 0,0 0 0,0 3 0,4-2 0,-3 2 0,7 1 0,2 1 0,1-1 0,3 4 0,-4-8 0,4 4 0,7-4 0,1 0 0,3 0 0,-4 0 0,-6 4 0,4 0 0,-8 1 0,-1-1 0,-10-1 0,4-2 0,2 6 0,9-7 0,5 8 0,1-7 0,4 11 0,-8-10 0,8 10 0,-10-7 0,5 0 0,-4 2 0,-2-6 0,12 7 0,-13-7 0,17 7 0,-14-7 0,-1 6 0,5-6 0,-5 3 0,11-4 0,-9 0 0,7 4 0,-3-3 0,0 2 0,5-3 0,-6 0 0,6 0 0,-5 0 0,5 0 0,-6 0 0,1 0 0,-1 0 0,6 0 0,13-4 0,-4 3 0,15-4 0,-17 5 0,11 0 0,-16-4 0,4 3 0,-12-14 0,12 7 0,-9-8 0,13 7 0,-14 0 0,15 4 0,-3 1 0,0 4 0,3 0 0,-11 0 0,1 0 0,4 0 0,-14 0 0,7 0 0,-8 0 0,10 0 0,6 0 0,8 0 0,11 0 0,-4-4 0,11 2 0,-12-2 0,0 4 0,-8 0 0,-11 0 0,-1 0 0,-1 0 0,-12 0 0,1 0 0,-18 0 0,-1 0 0,0 0 0,1 0 0,8 0 0,6 0 0,6 0 0,4 0 0,0 0 0,-4 0 0,3 0 0,7 0 0,-3 0 0,20 0 0,-9 0 0,5 0 0,5 0 0,2 0 0,1 0 0,4 0 0,-21 0 0,0 0 0,-24 0 0,3 0 0,-16 0 0,-3 0 0,-6 0 0,-1 0 0,4 0 0,1 0 0,11 0 0,8 0 0,3 4 0,0-3 0,-13 2 0,-9-3 0,-8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7T02:21:3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24575,'13'-4'0,"7"3"0,19-2 0,6 3 0,22 0 0,3 0 0,6 4 0,-7-3 0,-13 4 0,-8-5 0,-9 0 0,-2 0 0,0 0 0,-7 0 0,2 0 0,-13 0 0,3 0 0,1 0 0,5 0 0,9 0 0,7 0 0,12 0 0,1 0 0,4 0 0,-6 0 0,0 0 0,0 0 0,-5 0 0,-1 0 0,-1 0 0,2 0 0,0 0 0,-1 0 0,-6 0 0,5 0 0,-8 0 0,13 0 0,-13 0 0,14 0 0,8 0 0,8 0 0,6 4 0,-2-3 0,-16 3 0,1-4 0,-9 0 0,-5 0 0,3 0 0,-15 0 0,21 5 0,-2-4 0,16 3 0,0-4 0,-5 0 0,4-4 0,-11 3 0,5-4 0,-6 5 0,-5 0 0,16 0 0,-13 0 0,20 0 0,-16 0 0,-6 0 0,-9 0 0,-17 0 0,-6 0 0,-10 0 0,-8 0 0,-5 3 0,-6-2 0,-8 6 0,9-6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80E5B27-5A7B-C742-8D91-D6326CF26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E02893BD-D18B-0E4A-8565-660736A128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altLang="zh-CN" noProof="0">
                <a:sym typeface="Lucida Grande" charset="0"/>
              </a:rPr>
              <a:t>Second level</a:t>
            </a:r>
          </a:p>
          <a:p>
            <a:pPr lvl="2"/>
            <a:r>
              <a:rPr lang="en-US" altLang="zh-CN" noProof="0">
                <a:sym typeface="Lucida Grande" charset="0"/>
              </a:rPr>
              <a:t>Third level</a:t>
            </a:r>
          </a:p>
          <a:p>
            <a:pPr lvl="3"/>
            <a:r>
              <a:rPr lang="en-US" altLang="zh-CN" noProof="0">
                <a:sym typeface="Lucida Grande" charset="0"/>
              </a:rPr>
              <a:t>Fourth level</a:t>
            </a:r>
          </a:p>
          <a:p>
            <a:pPr lvl="4"/>
            <a:r>
              <a:rPr lang="en-US" altLang="zh-CN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宋体" charset="0"/>
        <a:cs typeface="Lucida Grande" charset="0"/>
        <a:sym typeface="Lucida Grande" panose="020B0600040502020204" pitchFamily="34" charset="0"/>
      </a:defRPr>
    </a:lvl1pPr>
    <a:lvl2pPr indent="2286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2pPr>
    <a:lvl3pPr indent="4572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3pPr>
    <a:lvl4pPr indent="6858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4pPr>
    <a:lvl5pPr indent="914400" algn="l" defTabSz="584200" rtl="0" fontAlgn="base" hangingPunct="0">
      <a:spcBef>
        <a:spcPct val="0"/>
      </a:spcBef>
      <a:spcAft>
        <a:spcPct val="0"/>
      </a:spcAft>
      <a:defRPr kumimoji="1"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anose="020B06000405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www.atatech.org</a:t>
            </a:r>
            <a:r>
              <a:rPr kumimoji="1" lang="en" altLang="zh-CN" dirty="0"/>
              <a:t>/articles/143919?spm=a1z2e.12184483.learn.darticletitle1.77164f9bhv19Is&amp;flag_data_from=</a:t>
            </a:r>
            <a:r>
              <a:rPr kumimoji="1" lang="en" altLang="zh-CN" dirty="0" err="1"/>
              <a:t>aliwork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81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88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BCED5E5-434E-9145-B994-07B47274D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4FEA84-B751-6F44-B486-0E7919A966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37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FC011F4-84E3-AB48-ADC7-5E2ED116B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C60DB5-F723-4F49-9547-D86C4B12AE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373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3538"/>
            <a:ext cx="2628900" cy="58134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3538"/>
            <a:ext cx="7734300" cy="58134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7BE9D21-43F3-D546-8622-24D3031B2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0929FA-080D-D545-A0BC-2EB04E40CB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94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08A951-8235-5646-A41D-D2FACFD68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B5AC91-2279-6A40-BD63-8ABA633B91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46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E2ABD-2BC8-6B44-B4C3-39FCF5B3F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0C6564-A3FC-2A44-87C3-E4998D85D3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96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19DD69-5A58-D742-A6EE-D1C269E83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CFF7FA-1DCD-2842-8CB0-E6C1D8E3D5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24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5B507-1F95-8344-8B8E-8FF0BF811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38B08E-9010-F44E-A67F-C3717A6C31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7159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869B7E-A969-1446-8436-3D0CC09C2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DC69A8-6254-AB45-BB81-48B778CF87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332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002974-46B8-0047-AB0E-EFDD69B5E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62817C-9FF9-454B-AFE5-90C202728A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551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2777D9-C4CA-434A-8665-5D1117C5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D90328-19D2-6E4B-BA02-27372BADCC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15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B306F-185F-C149-80EA-2D2864959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8124D-015A-FE47-8FCE-34018B86F6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0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ED7839F-DD50-B649-9F54-60741F77C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3FA5A9-2178-AE4C-BDB2-CF141A940F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86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Microsoft YaHe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8655C-A389-C945-AB94-97BA20DFB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AC8F12-1E0B-274A-A3FE-F085B7665C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514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277781-870D-0243-9278-BE6BBB834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44D13-44A0-DA44-9FB7-FA40B929E9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436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07EB0E-FC4D-7744-A2D1-D4635575A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7799AE-7C08-0E46-A3BE-612E3D92AB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475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308B54-80B6-6343-90E0-118BF17DD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EBCD84-DFD8-6643-BBEA-35CF59DD73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0187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DD52F5-976F-FE43-8DC9-71459810A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6800A9-90B0-014A-8D9A-43AA10F73F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72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A8F3063-819E-3247-BDE5-7F4625FFA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8AD2A2-4EB7-8146-BD51-3B35FDCB7D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356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B29B7E-545D-504C-92C6-EA5A1B196B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A9C9E-3FC9-5040-B8E1-2458CB05CA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084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FC5EBDF-0693-4749-9885-1CD941982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F5879-6894-0A46-B937-3F241FF0FF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2373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7BE32C-389E-664D-8C21-B92F88BCD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AC9F0-E4B2-2D45-97A1-11B943C5BA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656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7D4BB72-A725-674C-8733-0957C90FDC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B837C-85F8-E640-AD97-3C1B3DE3B5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73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E7876AB-820D-2846-A094-2844C669B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713D68-76F4-6642-A80F-B78C33263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526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59AC3A-D09F-F649-B4CC-F6D737038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AFE68-9E8C-9F41-B5DD-286CEDF053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6425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Microsoft YaHe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9309BE-B436-114A-9A27-EA1C09017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B85B60-174E-FC48-98FA-00D7B01FB1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066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A777FA-B07B-7143-8948-35EAA01D7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0749D-7DB7-C84F-961A-4755673FE6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0187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5454762-C1C2-0445-BFA5-94C003816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8474E-730E-4043-BF15-401A7DDD6C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31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4038"/>
            <a:ext cx="5181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4038"/>
            <a:ext cx="5181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BA325E7-4307-CC4D-90AE-48DEBFF1D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C2A479-9103-0C49-A9D4-FF0CC52693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13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B8CF62A-9BEF-F94E-84D4-475315DAB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65CDE-9F8F-114F-83AC-0762482188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319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D3910E0-1648-E84A-BFF9-6EF5EEB58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5CEDA8-E1ED-1C40-BA9A-7A04956DFD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07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CBAD5B2-13D0-334E-8530-4E5744A9A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66E42-41B7-184A-995E-08983557BE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32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61435DD-E9BF-1F48-A553-B8F5D02B7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F3B0F-2A68-E149-8E59-550A325ED2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1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Microsoft YaHe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3DA23B4-222F-844E-9B29-A12413D42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0953C-90CC-7141-8687-380FF2D65E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4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F5F5F5"/>
            </a:gs>
            <a:gs pos="100000">
              <a:srgbClr val="F5F5F5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15C039BF-0E27-464A-BAFF-096350AE2FA4}"/>
              </a:ext>
            </a:extLst>
          </p:cNvPr>
          <p:cNvSpPr>
            <a:spLocks/>
          </p:cNvSpPr>
          <p:nvPr/>
        </p:nvSpPr>
        <p:spPr bwMode="auto">
          <a:xfrm>
            <a:off x="-1588" y="-6350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237E1847-7215-6646-929A-BAAA8B3A0DFB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027" name="Picture 3" descr="pasted-image.pdf">
            <a:extLst>
              <a:ext uri="{FF2B5EF4-FFF2-40B4-BE49-F238E27FC236}">
                <a16:creationId xmlns:a16="http://schemas.microsoft.com/office/drawing/2014/main" id="{F57C5823-C46A-C745-B2B0-A8B1E7E6D5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390899B4-EB92-5345-858F-F0416B7AE6F7}"/>
              </a:ext>
            </a:extLst>
          </p:cNvPr>
          <p:cNvSpPr>
            <a:spLocks/>
          </p:cNvSpPr>
          <p:nvPr/>
        </p:nvSpPr>
        <p:spPr bwMode="auto">
          <a:xfrm>
            <a:off x="10252075" y="6188075"/>
            <a:ext cx="1543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rgbClr val="53585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1029" name="Picture 5" descr="pasted-image.pdf">
            <a:extLst>
              <a:ext uri="{FF2B5EF4-FFF2-40B4-BE49-F238E27FC236}">
                <a16:creationId xmlns:a16="http://schemas.microsoft.com/office/drawing/2014/main" id="{DA9F5050-12FD-8444-AF7C-669821F95C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99150"/>
            <a:ext cx="2017713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6B0FD927-412F-3240-8389-771C812ADD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3538"/>
            <a:ext cx="10515600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icrosoft Sans Serif" charset="0"/>
              </a:rPr>
              <a:t>Click to edit Master title style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A665B91-DDCB-614F-8B81-4A85B66460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4038"/>
            <a:ext cx="10515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Microsoft YaHei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Microsoft YaHei" charset="0"/>
              </a:rPr>
              <a:t>Second level</a:t>
            </a:r>
          </a:p>
          <a:p>
            <a:pPr lvl="2"/>
            <a:r>
              <a:rPr lang="en-US" altLang="zh-CN">
                <a:sym typeface="Microsoft YaHei" charset="0"/>
              </a:rPr>
              <a:t>Third level</a:t>
            </a:r>
          </a:p>
          <a:p>
            <a:pPr lvl="3"/>
            <a:r>
              <a:rPr lang="en-US" altLang="zh-CN">
                <a:sym typeface="Microsoft YaHei" charset="0"/>
              </a:rPr>
              <a:t>Fourth level</a:t>
            </a:r>
          </a:p>
          <a:p>
            <a:pPr lvl="4"/>
            <a:r>
              <a:rPr lang="en-US" altLang="zh-CN">
                <a:sym typeface="Microsoft YaHei" charset="0"/>
              </a:rPr>
              <a:t>Fifth level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A3522DA-AFA7-6045-A156-F3B6A577B9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85513" y="6442075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defRPr sz="1200">
                <a:solidFill>
                  <a:srgbClr val="9A9A9A"/>
                </a:solidFill>
                <a:ea typeface="宋体" panose="02010600030101010101" pitchFamily="2" charset="-122"/>
              </a:defRPr>
            </a:lvl1pPr>
          </a:lstStyle>
          <a:p>
            <a:fld id="{12D237D4-0147-6844-8F86-17FA955ECCA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panose="020B0503020204020204" pitchFamily="34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CC502519-D257-E845-A51A-E89ECF045DE3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2050" name="Picture 2" descr="pasted-image.pdf">
            <a:extLst>
              <a:ext uri="{FF2B5EF4-FFF2-40B4-BE49-F238E27FC236}">
                <a16:creationId xmlns:a16="http://schemas.microsoft.com/office/drawing/2014/main" id="{747312A1-BCCA-9140-A51E-D03D979C25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1" name="Picture 3" descr="pasted-image.pdf">
            <a:extLst>
              <a:ext uri="{FF2B5EF4-FFF2-40B4-BE49-F238E27FC236}">
                <a16:creationId xmlns:a16="http://schemas.microsoft.com/office/drawing/2014/main" id="{255FFB55-6F03-9749-A04E-EA572F591D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2" name="Rectangle 4">
            <a:extLst>
              <a:ext uri="{FF2B5EF4-FFF2-40B4-BE49-F238E27FC236}">
                <a16:creationId xmlns:a16="http://schemas.microsoft.com/office/drawing/2014/main" id="{4CD617CD-B633-734C-BF7A-DACF197FB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85513" y="6442075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defRPr sz="1200">
                <a:solidFill>
                  <a:srgbClr val="9A9A9A"/>
                </a:solidFill>
                <a:ea typeface="宋体" panose="02010600030101010101" pitchFamily="2" charset="-122"/>
              </a:defRPr>
            </a:lvl1pPr>
          </a:lstStyle>
          <a:p>
            <a:fld id="{DF4C252E-175E-964E-8D60-6EC81E7DBD7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panose="020B0503020204020204" pitchFamily="34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814B3A0-0E9D-854E-940D-538B207C4BB6}"/>
              </a:ext>
            </a:extLst>
          </p:cNvPr>
          <p:cNvSpPr>
            <a:spLocks/>
          </p:cNvSpPr>
          <p:nvPr/>
        </p:nvSpPr>
        <p:spPr bwMode="auto">
          <a:xfrm>
            <a:off x="-1588" y="5773738"/>
            <a:ext cx="12195176" cy="109696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1E47F165-4D84-4047-AFA9-165A39A60695}"/>
              </a:ext>
            </a:extLst>
          </p:cNvPr>
          <p:cNvSpPr>
            <a:spLocks/>
          </p:cNvSpPr>
          <p:nvPr/>
        </p:nvSpPr>
        <p:spPr bwMode="auto">
          <a:xfrm>
            <a:off x="10252075" y="6188075"/>
            <a:ext cx="1543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rgbClr val="FFFFF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3075" name="Picture 3" descr="pasted-image.pdf">
            <a:extLst>
              <a:ext uri="{FF2B5EF4-FFF2-40B4-BE49-F238E27FC236}">
                <a16:creationId xmlns:a16="http://schemas.microsoft.com/office/drawing/2014/main" id="{0CA5DBAA-702A-0E4B-B43B-30EE4655D1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 descr="pasted-image.pdf">
            <a:extLst>
              <a:ext uri="{FF2B5EF4-FFF2-40B4-BE49-F238E27FC236}">
                <a16:creationId xmlns:a16="http://schemas.microsoft.com/office/drawing/2014/main" id="{E245C761-5B08-224E-BD81-CA8ED96BDD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5888038"/>
            <a:ext cx="2039938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7" name="Rectangle 5">
            <a:extLst>
              <a:ext uri="{FF2B5EF4-FFF2-40B4-BE49-F238E27FC236}">
                <a16:creationId xmlns:a16="http://schemas.microsoft.com/office/drawing/2014/main" id="{216066CB-CB53-2946-A17D-A21B92C997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85513" y="6442075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defRPr sz="1200">
                <a:solidFill>
                  <a:srgbClr val="9A9A9A"/>
                </a:solidFill>
                <a:ea typeface="宋体" panose="02010600030101010101" pitchFamily="2" charset="-122"/>
              </a:defRPr>
            </a:lvl1pPr>
          </a:lstStyle>
          <a:p>
            <a:fld id="{B9283ADA-FC2F-8D41-ABC8-4338CD0D14B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panose="020B060402020202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panose="020B060402020202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panose="020B0503020204020204" pitchFamily="34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panose="020B0503020204020204" pitchFamily="34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tiff"/><Relationship Id="rId7" Type="http://schemas.openxmlformats.org/officeDocument/2006/relationships/customXml" Target="../ink/ink2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infoq.cn/article/docker-source-code-analysis-part1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9CA459AB-9BE1-3745-A0A4-CA0745B4F6BF}"/>
              </a:ext>
            </a:extLst>
          </p:cNvPr>
          <p:cNvSpPr>
            <a:spLocks/>
          </p:cNvSpPr>
          <p:nvPr/>
        </p:nvSpPr>
        <p:spPr bwMode="auto">
          <a:xfrm>
            <a:off x="0" y="39688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5AFE1F8-E7C3-8042-983C-22BFD430C866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5123" name="Picture 3" descr="pasted-image.pdf">
            <a:extLst>
              <a:ext uri="{FF2B5EF4-FFF2-40B4-BE49-F238E27FC236}">
                <a16:creationId xmlns:a16="http://schemas.microsoft.com/office/drawing/2014/main" id="{C835DFB9-F6C6-3349-9E43-0C912065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B6878AB5-2D9C-A84D-9F27-75E9996521EA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10652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 dirty="0" err="1">
                <a:solidFill>
                  <a:srgbClr val="53585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www.antfin.com</a:t>
            </a:r>
            <a:endParaRPr lang="en-US" altLang="zh-CN" sz="900" dirty="0">
              <a:solidFill>
                <a:srgbClr val="53585F"/>
              </a:solidFill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1E3E4B84-0AD4-8F4F-9EC6-619E606D00EB}"/>
              </a:ext>
            </a:extLst>
          </p:cNvPr>
          <p:cNvSpPr>
            <a:spLocks/>
          </p:cNvSpPr>
          <p:nvPr/>
        </p:nvSpPr>
        <p:spPr bwMode="auto">
          <a:xfrm>
            <a:off x="1158875" y="3425825"/>
            <a:ext cx="4152900" cy="32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方寸</a:t>
            </a:r>
            <a:endParaRPr kumimoji="0"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CD00A15-BB1A-9348-8CAE-65D6240C8F6A}"/>
              </a:ext>
            </a:extLst>
          </p:cNvPr>
          <p:cNvSpPr>
            <a:spLocks/>
          </p:cNvSpPr>
          <p:nvPr/>
        </p:nvSpPr>
        <p:spPr bwMode="auto">
          <a:xfrm>
            <a:off x="1141413" y="1309688"/>
            <a:ext cx="75628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FFFFFF"/>
                </a:solidFill>
                <a:ea typeface="宋体" panose="02010600030101010101" pitchFamily="2" charset="-122"/>
              </a:rPr>
              <a:t>容器的前世今生</a:t>
            </a:r>
            <a:endParaRPr kumimoji="0" lang="en-US" altLang="zh-CN" sz="18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128" name="Rectangle 8">
            <a:extLst>
              <a:ext uri="{FF2B5EF4-FFF2-40B4-BE49-F238E27FC236}">
                <a16:creationId xmlns:a16="http://schemas.microsoft.com/office/drawing/2014/main" id="{63FCF224-EEF6-D64E-8164-69A7656F79CA}"/>
              </a:ext>
            </a:extLst>
          </p:cNvPr>
          <p:cNvSpPr>
            <a:spLocks/>
          </p:cNvSpPr>
          <p:nvPr/>
        </p:nvSpPr>
        <p:spPr bwMode="auto">
          <a:xfrm>
            <a:off x="1144588" y="2431405"/>
            <a:ext cx="5322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3000" dirty="0">
                <a:solidFill>
                  <a:srgbClr val="F5F5F5"/>
                </a:solidFill>
                <a:ea typeface="宋体" panose="02010600030101010101" pitchFamily="2" charset="-122"/>
              </a:rPr>
              <a:t>历史、生态、技术栈和其他</a:t>
            </a:r>
            <a:endParaRPr kumimoji="0" lang="en-US" altLang="zh-CN" sz="3000" dirty="0">
              <a:ea typeface="宋体" panose="02010600030101010101" pitchFamily="2" charset="-122"/>
            </a:endParaRPr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273C7154-E7D5-A34D-BC1A-3A7329156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6813" y="316865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38921" name="图片 12" descr="未标题-6-01.png">
            <a:extLst>
              <a:ext uri="{FF2B5EF4-FFF2-40B4-BE49-F238E27FC236}">
                <a16:creationId xmlns:a16="http://schemas.microsoft.com/office/drawing/2014/main" id="{EE3D75FE-2BFC-244E-970A-3390C8CC3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67400"/>
            <a:ext cx="2138363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2" name="矩形 1">
            <a:extLst>
              <a:ext uri="{FF2B5EF4-FFF2-40B4-BE49-F238E27FC236}">
                <a16:creationId xmlns:a16="http://schemas.microsoft.com/office/drawing/2014/main" id="{43C54AD6-4F5B-BA4C-BB96-0AA1B7E3B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013325"/>
            <a:ext cx="6096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algn="r">
              <a:lnSpc>
                <a:spcPct val="120000"/>
              </a:lnSpc>
            </a:pPr>
            <a:r>
              <a:rPr kumimoji="0" lang="zh-CN" altLang="en-US" sz="1400" b="1">
                <a:solidFill>
                  <a:schemeClr val="bg1"/>
                </a:solidFill>
                <a:ea typeface="宋体" panose="02010600030101010101" pitchFamily="2" charset="-122"/>
              </a:rPr>
              <a:t>* 仅限内部交流使用</a:t>
            </a:r>
          </a:p>
          <a:p>
            <a:pPr algn="r">
              <a:lnSpc>
                <a:spcPct val="120000"/>
              </a:lnSpc>
            </a:pPr>
            <a:r>
              <a:rPr kumimoji="0" lang="zh-CN" altLang="en-US" sz="1400" b="1">
                <a:solidFill>
                  <a:schemeClr val="bg1"/>
                </a:solidFill>
                <a:ea typeface="宋体" panose="02010600030101010101" pitchFamily="2" charset="-122"/>
              </a:rPr>
              <a:t>如果需要公开，请联系文档作者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BD9D6-6A6B-5B46-B391-CAA872A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执行引擎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(2)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19BA4-4EBC-6E44-8FD9-7227CEEE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37112"/>
            <a:ext cx="10972800" cy="168905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CoreOS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因为利益纠纷与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决裂，发布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竞品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rkt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持续投资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CoreOS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月：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Redhat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主导的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社区诞生，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libcontainer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成为第一版标准实现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runc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。地址：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opencontainers</a:t>
            </a:r>
            <a:endPara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B8D3F-CD8C-D141-9ADB-8FC81013C3B0}"/>
              </a:ext>
            </a:extLst>
          </p:cNvPr>
          <p:cNvSpPr>
            <a:spLocks/>
          </p:cNvSpPr>
          <p:nvPr/>
        </p:nvSpPr>
        <p:spPr bwMode="auto">
          <a:xfrm>
            <a:off x="767408" y="1459650"/>
            <a:ext cx="2439650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F45CF3-D4AB-1545-9FA2-F45D39C95D03}"/>
              </a:ext>
            </a:extLst>
          </p:cNvPr>
          <p:cNvSpPr/>
          <p:nvPr/>
        </p:nvSpPr>
        <p:spPr bwMode="auto">
          <a:xfrm>
            <a:off x="1147862" y="2086838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Exec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Driver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539E8D-7EDF-8C43-8966-733E35595253}"/>
              </a:ext>
            </a:extLst>
          </p:cNvPr>
          <p:cNvSpPr/>
          <p:nvPr/>
        </p:nvSpPr>
        <p:spPr bwMode="auto">
          <a:xfrm>
            <a:off x="2087379" y="3170604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lxc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7605B0-0A01-FF46-9793-035020397363}"/>
              </a:ext>
            </a:extLst>
          </p:cNvPr>
          <p:cNvSpPr/>
          <p:nvPr/>
        </p:nvSpPr>
        <p:spPr bwMode="auto">
          <a:xfrm>
            <a:off x="866655" y="3170604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Native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5C6177A-F911-E345-B5A6-7047B5696B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 bwMode="auto">
          <a:xfrm>
            <a:off x="1867942" y="2435651"/>
            <a:ext cx="720081" cy="7349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EBB32D-4877-344A-8AC9-617DA916403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1367299" y="2435651"/>
            <a:ext cx="500643" cy="7349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E1DDEEF-1C1E-2F43-856C-2287683DDD41}"/>
              </a:ext>
            </a:extLst>
          </p:cNvPr>
          <p:cNvSpPr>
            <a:spLocks/>
          </p:cNvSpPr>
          <p:nvPr/>
        </p:nvSpPr>
        <p:spPr bwMode="auto">
          <a:xfrm>
            <a:off x="7896200" y="1454866"/>
            <a:ext cx="2520280" cy="14348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94C4FC-DE62-9D48-BB66-682FB8558496}"/>
              </a:ext>
            </a:extLst>
          </p:cNvPr>
          <p:cNvSpPr/>
          <p:nvPr/>
        </p:nvSpPr>
        <p:spPr bwMode="auto">
          <a:xfrm>
            <a:off x="8655696" y="3410470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659C5D9-2421-7B41-A2F5-0E230C73CE69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9156340" y="2889686"/>
            <a:ext cx="0" cy="52078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50865E4-F690-D44D-B6CD-5722A12A862F}"/>
              </a:ext>
            </a:extLst>
          </p:cNvPr>
          <p:cNvSpPr>
            <a:spLocks/>
          </p:cNvSpPr>
          <p:nvPr/>
        </p:nvSpPr>
        <p:spPr bwMode="auto">
          <a:xfrm>
            <a:off x="4282481" y="1454866"/>
            <a:ext cx="2439650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8AE0A62-3382-C64B-A44F-81425075F004}"/>
              </a:ext>
            </a:extLst>
          </p:cNvPr>
          <p:cNvSpPr/>
          <p:nvPr/>
        </p:nvSpPr>
        <p:spPr bwMode="auto">
          <a:xfrm>
            <a:off x="4662935" y="2082054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Exec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Driver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910284-8BF7-3B4A-8507-756AF21624EE}"/>
              </a:ext>
            </a:extLst>
          </p:cNvPr>
          <p:cNvSpPr/>
          <p:nvPr/>
        </p:nvSpPr>
        <p:spPr bwMode="auto">
          <a:xfrm>
            <a:off x="5602452" y="3165820"/>
            <a:ext cx="1001287" cy="348813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lxc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8986BB-01BE-CD41-88C4-92C683C0A154}"/>
              </a:ext>
            </a:extLst>
          </p:cNvPr>
          <p:cNvSpPr/>
          <p:nvPr/>
        </p:nvSpPr>
        <p:spPr bwMode="auto">
          <a:xfrm>
            <a:off x="4381728" y="3165820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Native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6FC40F5B-7BB6-7D46-826E-13D11EA9167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 bwMode="auto">
          <a:xfrm>
            <a:off x="5383015" y="2430867"/>
            <a:ext cx="720081" cy="7349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77F6669-C809-6B46-BB1C-66947A36391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 bwMode="auto">
          <a:xfrm flipH="1">
            <a:off x="4882372" y="2430867"/>
            <a:ext cx="500643" cy="7349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9" name="右箭头 38">
            <a:extLst>
              <a:ext uri="{FF2B5EF4-FFF2-40B4-BE49-F238E27FC236}">
                <a16:creationId xmlns:a16="http://schemas.microsoft.com/office/drawing/2014/main" id="{DDEF995A-C0B9-0F43-AF48-64B027AA6824}"/>
              </a:ext>
            </a:extLst>
          </p:cNvPr>
          <p:cNvSpPr/>
          <p:nvPr/>
        </p:nvSpPr>
        <p:spPr bwMode="auto">
          <a:xfrm>
            <a:off x="3426495" y="2240476"/>
            <a:ext cx="735796" cy="4684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70BB0D55-8C84-1242-97FA-D2A70BBC6A43}"/>
              </a:ext>
            </a:extLst>
          </p:cNvPr>
          <p:cNvSpPr/>
          <p:nvPr/>
        </p:nvSpPr>
        <p:spPr bwMode="auto">
          <a:xfrm>
            <a:off x="6960096" y="2196645"/>
            <a:ext cx="735796" cy="4684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执行引擎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(3)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8" y="1446238"/>
            <a:ext cx="5198368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最重要的意义在于容器接口标准化，有稳定的开源生态，不会被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垄断。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社区核心项目：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Runc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Distribution-spec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Runtime-tools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Image-tools</a:t>
            </a: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2F800-89A5-3C41-9817-CCF10676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29890"/>
            <a:ext cx="4824536" cy="1768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0E910C-9187-BE44-8B1A-39B2CE54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0" y="3802275"/>
            <a:ext cx="4832578" cy="2038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BF82D-0607-6A46-8054-F9B1F3D0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49" y="2129890"/>
            <a:ext cx="3512050" cy="3710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44F54E7-9438-644A-AC27-44DC12137AFC}"/>
                  </a:ext>
                </a:extLst>
              </p14:cNvPr>
              <p14:cNvContentPartPr/>
              <p14:nvPr/>
            </p14:nvContentPartPr>
            <p14:xfrm>
              <a:off x="4372065" y="3258255"/>
              <a:ext cx="2554560" cy="658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44F54E7-9438-644A-AC27-44DC12137A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3425" y="3249255"/>
                <a:ext cx="2572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FD69589-B12A-EB49-A1AD-6848202C15CA}"/>
                  </a:ext>
                </a:extLst>
              </p14:cNvPr>
              <p14:cNvContentPartPr/>
              <p14:nvPr/>
            </p14:nvContentPartPr>
            <p14:xfrm>
              <a:off x="3617505" y="5184975"/>
              <a:ext cx="1199160" cy="126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FD69589-B12A-EB49-A1AD-6848202C15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8865" y="5175975"/>
                <a:ext cx="121680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46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执行引擎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(4)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9" y="1244735"/>
            <a:ext cx="5684423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的诞生：最初是为了解决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daemon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热升级过程中必须重启容器的痛点。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热升级解决方法：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增加了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-shim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这一层，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-shim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很小，只负责监控容器生命周期，不需要重启。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至少的组件重启之后，容器会被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接管。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年加入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Native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Computing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Foundation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Foundation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日创办并主导。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DDFF70-C24E-2C41-BA52-F46523428FC8}"/>
              </a:ext>
            </a:extLst>
          </p:cNvPr>
          <p:cNvSpPr>
            <a:spLocks/>
          </p:cNvSpPr>
          <p:nvPr/>
        </p:nvSpPr>
        <p:spPr bwMode="auto">
          <a:xfrm>
            <a:off x="7251898" y="1244735"/>
            <a:ext cx="2520280" cy="4619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2BC5F3-EBE9-6B46-91BD-B7B23BEB4AF2}"/>
              </a:ext>
            </a:extLst>
          </p:cNvPr>
          <p:cNvSpPr>
            <a:spLocks/>
          </p:cNvSpPr>
          <p:nvPr/>
        </p:nvSpPr>
        <p:spPr bwMode="auto">
          <a:xfrm>
            <a:off x="7248128" y="2204864"/>
            <a:ext cx="2520280" cy="4619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535C58-9007-3840-A8A1-CD65CCF3BB09}"/>
              </a:ext>
            </a:extLst>
          </p:cNvPr>
          <p:cNvSpPr>
            <a:spLocks/>
          </p:cNvSpPr>
          <p:nvPr/>
        </p:nvSpPr>
        <p:spPr bwMode="auto">
          <a:xfrm>
            <a:off x="6168008" y="5151299"/>
            <a:ext cx="2520280" cy="461966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4E273A-885B-EC44-A444-9BC204223725}"/>
              </a:ext>
            </a:extLst>
          </p:cNvPr>
          <p:cNvSpPr>
            <a:spLocks/>
          </p:cNvSpPr>
          <p:nvPr/>
        </p:nvSpPr>
        <p:spPr bwMode="auto">
          <a:xfrm>
            <a:off x="6168008" y="3216115"/>
            <a:ext cx="2520280" cy="4619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-shim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8FDF95-F852-294E-A126-183631FD45F9}"/>
              </a:ext>
            </a:extLst>
          </p:cNvPr>
          <p:cNvSpPr>
            <a:spLocks/>
          </p:cNvSpPr>
          <p:nvPr/>
        </p:nvSpPr>
        <p:spPr bwMode="auto">
          <a:xfrm>
            <a:off x="6168008" y="3996384"/>
            <a:ext cx="2520280" cy="10167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</a:t>
            </a:r>
          </a:p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Process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046522-6814-D344-B892-732E3B049E1E}"/>
              </a:ext>
            </a:extLst>
          </p:cNvPr>
          <p:cNvSpPr>
            <a:spLocks/>
          </p:cNvSpPr>
          <p:nvPr/>
        </p:nvSpPr>
        <p:spPr bwMode="auto">
          <a:xfrm>
            <a:off x="9332150" y="5133201"/>
            <a:ext cx="2520280" cy="461966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2F3365-A3A9-8B44-91CA-ACD148973568}"/>
              </a:ext>
            </a:extLst>
          </p:cNvPr>
          <p:cNvSpPr>
            <a:spLocks/>
          </p:cNvSpPr>
          <p:nvPr/>
        </p:nvSpPr>
        <p:spPr bwMode="auto">
          <a:xfrm>
            <a:off x="9332150" y="3198017"/>
            <a:ext cx="2520280" cy="4619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-shim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274FEC-A1F5-C34C-B062-C610AAFF82C6}"/>
              </a:ext>
            </a:extLst>
          </p:cNvPr>
          <p:cNvSpPr>
            <a:spLocks/>
          </p:cNvSpPr>
          <p:nvPr/>
        </p:nvSpPr>
        <p:spPr bwMode="auto">
          <a:xfrm>
            <a:off x="9332150" y="3978286"/>
            <a:ext cx="2520280" cy="10167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</a:t>
            </a:r>
          </a:p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Process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4787073-F26A-1944-8D9B-A42CBE66CD49}"/>
              </a:ext>
            </a:extLst>
          </p:cNvPr>
          <p:cNvCxnSpPr>
            <a:stCxn id="8" idx="2"/>
            <a:endCxn id="9" idx="0"/>
          </p:cNvCxnSpPr>
          <p:nvPr/>
        </p:nvCxnSpPr>
        <p:spPr bwMode="auto">
          <a:xfrm flipH="1">
            <a:off x="8508268" y="1706701"/>
            <a:ext cx="3770" cy="49816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DA48D45-4151-6A48-B7EC-C63699EA8E70}"/>
              </a:ext>
            </a:extLst>
          </p:cNvPr>
          <p:cNvCxnSpPr>
            <a:stCxn id="9" idx="2"/>
            <a:endCxn id="12" idx="0"/>
          </p:cNvCxnSpPr>
          <p:nvPr/>
        </p:nvCxnSpPr>
        <p:spPr bwMode="auto">
          <a:xfrm flipH="1">
            <a:off x="7428148" y="2666830"/>
            <a:ext cx="1080120" cy="54928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21EDBE5-660C-484B-B21F-A313065FE87A}"/>
              </a:ext>
            </a:extLst>
          </p:cNvPr>
          <p:cNvCxnSpPr>
            <a:stCxn id="12" idx="2"/>
            <a:endCxn id="13" idx="0"/>
          </p:cNvCxnSpPr>
          <p:nvPr/>
        </p:nvCxnSpPr>
        <p:spPr bwMode="auto">
          <a:xfrm>
            <a:off x="7428148" y="3678081"/>
            <a:ext cx="0" cy="3183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7DF53D2-F863-E742-8418-7F2CB8A11C14}"/>
              </a:ext>
            </a:extLst>
          </p:cNvPr>
          <p:cNvCxnSpPr>
            <a:stCxn id="9" idx="2"/>
            <a:endCxn id="15" idx="0"/>
          </p:cNvCxnSpPr>
          <p:nvPr/>
        </p:nvCxnSpPr>
        <p:spPr bwMode="auto">
          <a:xfrm>
            <a:off x="8508268" y="2666830"/>
            <a:ext cx="2084022" cy="53118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D4372D3-9FF4-EF45-992A-6EE41D559711}"/>
              </a:ext>
            </a:extLst>
          </p:cNvPr>
          <p:cNvCxnSpPr>
            <a:stCxn id="15" idx="2"/>
            <a:endCxn id="16" idx="0"/>
          </p:cNvCxnSpPr>
          <p:nvPr/>
        </p:nvCxnSpPr>
        <p:spPr bwMode="auto">
          <a:xfrm>
            <a:off x="10592290" y="3659983"/>
            <a:ext cx="0" cy="3183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83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网络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: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CNM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vs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CNI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70" y="1244735"/>
            <a:ext cx="5198368" cy="4525963"/>
          </a:xfrm>
        </p:spPr>
        <p:txBody>
          <a:bodyPr/>
          <a:lstStyle/>
          <a:p>
            <a:pPr marL="457200" lvl="1" indent="0">
              <a:buNone/>
            </a:pPr>
            <a:endParaRPr lang="en-US" altLang="zh-CN" sz="1600" dirty="0"/>
          </a:p>
          <a:p>
            <a:pPr lvl="1"/>
            <a:endParaRPr lang="en-US" altLang="zh-CN" sz="16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7EB36786-EED1-4E47-B7D8-7FD9669711CF}"/>
              </a:ext>
            </a:extLst>
          </p:cNvPr>
          <p:cNvSpPr txBox="1">
            <a:spLocks/>
          </p:cNvSpPr>
          <p:nvPr/>
        </p:nvSpPr>
        <p:spPr>
          <a:xfrm>
            <a:off x="339569" y="1244735"/>
            <a:ext cx="11157031" cy="1392177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CNM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采用的网络模型，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Cisco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贡献方案。特点是与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紧耦合。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。特点是插件化，灵活插拔，自由度高，由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rkt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网络方案衍生而来。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市面上绝大多数的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网络项目都采用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altLang="zh-CN" sz="1600" kern="0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altLang="zh-CN" sz="1600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1B13A-216B-1542-995E-237959D9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162520"/>
            <a:ext cx="6245448" cy="24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3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8875E502-A2E9-604B-A537-B7D5DE90D9ED}"/>
              </a:ext>
            </a:extLst>
          </p:cNvPr>
          <p:cNvSpPr>
            <a:spLocks/>
          </p:cNvSpPr>
          <p:nvPr/>
        </p:nvSpPr>
        <p:spPr bwMode="auto">
          <a:xfrm>
            <a:off x="-1588" y="5773738"/>
            <a:ext cx="12195176" cy="109696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EEBDFA8-4814-AC4B-990D-BA821D358966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98425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www.antfin.com</a:t>
            </a:r>
          </a:p>
        </p:txBody>
      </p:sp>
      <p:pic>
        <p:nvPicPr>
          <p:cNvPr id="7171" name="Picture 3" descr="pasted-image.pdf">
            <a:extLst>
              <a:ext uri="{FF2B5EF4-FFF2-40B4-BE49-F238E27FC236}">
                <a16:creationId xmlns:a16="http://schemas.microsoft.com/office/drawing/2014/main" id="{AEAD4A14-8239-7745-B12D-84C70452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681F3B9C-B320-B94C-9D0F-523D4A8E016F}"/>
              </a:ext>
            </a:extLst>
          </p:cNvPr>
          <p:cNvSpPr>
            <a:spLocks/>
          </p:cNvSpPr>
          <p:nvPr/>
        </p:nvSpPr>
        <p:spPr bwMode="auto">
          <a:xfrm>
            <a:off x="1130300" y="1357313"/>
            <a:ext cx="1284288" cy="142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charset="0"/>
              <a:buNone/>
              <a:defRPr/>
            </a:pPr>
            <a:r>
              <a:rPr lang="en-US" altLang="zh-CN" sz="7000" b="1" dirty="0">
                <a:solidFill>
                  <a:srgbClr val="00A0E9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02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9E0E7D49-EF87-B841-A5A2-EF2ED822DF28}"/>
              </a:ext>
            </a:extLst>
          </p:cNvPr>
          <p:cNvSpPr>
            <a:spLocks/>
          </p:cNvSpPr>
          <p:nvPr/>
        </p:nvSpPr>
        <p:spPr bwMode="auto">
          <a:xfrm>
            <a:off x="2844800" y="1052513"/>
            <a:ext cx="5600700" cy="122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00A0E9"/>
                </a:solidFill>
                <a:ea typeface="宋体" panose="02010600030101010101" pitchFamily="2" charset="-122"/>
              </a:rPr>
              <a:t>编排调度</a:t>
            </a:r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4D85E563-9936-F54F-A43F-C425C1CD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593850"/>
            <a:ext cx="0" cy="1341438"/>
          </a:xfrm>
          <a:prstGeom prst="line">
            <a:avLst/>
          </a:prstGeom>
          <a:noFill/>
          <a:ln w="25400" cap="flat" cmpd="sng">
            <a:solidFill>
              <a:srgbClr val="00A0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02689CC7-E493-874A-A1E2-17F5F6B56E6E}"/>
              </a:ext>
            </a:extLst>
          </p:cNvPr>
          <p:cNvSpPr>
            <a:spLocks/>
          </p:cNvSpPr>
          <p:nvPr/>
        </p:nvSpPr>
        <p:spPr bwMode="auto">
          <a:xfrm>
            <a:off x="2873375" y="2554288"/>
            <a:ext cx="3646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兵家必争之地</a:t>
            </a:r>
            <a:endParaRPr kumimoji="0" lang="en-US" altLang="zh-CN" dirty="0">
              <a:solidFill>
                <a:srgbClr val="53585F"/>
              </a:solidFill>
              <a:ea typeface="宋体" panose="02010600030101010101" pitchFamily="2" charset="-122"/>
            </a:endParaRPr>
          </a:p>
        </p:txBody>
      </p:sp>
      <p:pic>
        <p:nvPicPr>
          <p:cNvPr id="40968" name="图片 10" descr="未标题-6-02.png">
            <a:extLst>
              <a:ext uri="{FF2B5EF4-FFF2-40B4-BE49-F238E27FC236}">
                <a16:creationId xmlns:a16="http://schemas.microsoft.com/office/drawing/2014/main" id="{FEC0B1B5-C5B7-2F44-A317-40ED560D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76925"/>
            <a:ext cx="20589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0152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Swarm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EB9FCB4-3929-404A-B5E1-201213A7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9" y="1244735"/>
            <a:ext cx="4297421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月，开源软件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moby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。从此大热的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品牌与开源软件解耦，被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公司独占。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Swarm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原先是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之上的独立组件，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1.12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之后合并到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原先的功能下沉到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swarm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的功能下沉到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从此，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docker==swarm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，发力编排调度领域。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另一个角度，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具备了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的核心功能，自成一体。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3BA575-FB3A-7F43-B01C-1EA40BC7C55B}"/>
              </a:ext>
            </a:extLst>
          </p:cNvPr>
          <p:cNvSpPr>
            <a:spLocks/>
          </p:cNvSpPr>
          <p:nvPr/>
        </p:nvSpPr>
        <p:spPr bwMode="auto">
          <a:xfrm>
            <a:off x="5447928" y="3467360"/>
            <a:ext cx="2520280" cy="9313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BC55A-73E9-E340-87CC-E4E03D2E9BB6}"/>
              </a:ext>
            </a:extLst>
          </p:cNvPr>
          <p:cNvSpPr>
            <a:spLocks/>
          </p:cNvSpPr>
          <p:nvPr/>
        </p:nvSpPr>
        <p:spPr bwMode="auto">
          <a:xfrm>
            <a:off x="5447928" y="4692068"/>
            <a:ext cx="2520280" cy="8587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61561A-CC1D-4346-9595-F52AB8A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501" y="1006992"/>
            <a:ext cx="2124550" cy="765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923F13-3110-5A41-AC28-D6A31135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33" y="801053"/>
            <a:ext cx="1599018" cy="1325186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4C131CAA-5FC1-0F4C-BB12-D1ED07E0FDB6}"/>
              </a:ext>
            </a:extLst>
          </p:cNvPr>
          <p:cNvSpPr/>
          <p:nvPr/>
        </p:nvSpPr>
        <p:spPr bwMode="auto">
          <a:xfrm>
            <a:off x="7980691" y="1176391"/>
            <a:ext cx="865505" cy="426932"/>
          </a:xfrm>
          <a:prstGeom prst="right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C02B18-75D2-164E-9906-ED2B2C68EAC1}"/>
              </a:ext>
            </a:extLst>
          </p:cNvPr>
          <p:cNvSpPr/>
          <p:nvPr/>
        </p:nvSpPr>
        <p:spPr bwMode="auto">
          <a:xfrm>
            <a:off x="6207424" y="5100205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2A30DA-358E-FB40-8B6A-66A059CEA11E}"/>
              </a:ext>
            </a:extLst>
          </p:cNvPr>
          <p:cNvSpPr/>
          <p:nvPr/>
        </p:nvSpPr>
        <p:spPr bwMode="auto">
          <a:xfrm>
            <a:off x="5495254" y="3899408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2964D8-3FBB-5547-AAA3-6F9D4AFC4D3D}"/>
              </a:ext>
            </a:extLst>
          </p:cNvPr>
          <p:cNvSpPr/>
          <p:nvPr/>
        </p:nvSpPr>
        <p:spPr bwMode="auto">
          <a:xfrm>
            <a:off x="6735526" y="3899408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network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E4F485-A2AC-814F-B00E-CFAAD1C072FD}"/>
              </a:ext>
            </a:extLst>
          </p:cNvPr>
          <p:cNvSpPr>
            <a:spLocks/>
          </p:cNvSpPr>
          <p:nvPr/>
        </p:nvSpPr>
        <p:spPr bwMode="auto">
          <a:xfrm>
            <a:off x="5447928" y="2709915"/>
            <a:ext cx="2520280" cy="4191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Swarmkit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5C6D2F7-B37C-1043-AAF4-D02E1915E45F}"/>
              </a:ext>
            </a:extLst>
          </p:cNvPr>
          <p:cNvCxnSpPr>
            <a:stCxn id="27" idx="2"/>
            <a:endCxn id="7" idx="0"/>
          </p:cNvCxnSpPr>
          <p:nvPr/>
        </p:nvCxnSpPr>
        <p:spPr bwMode="auto">
          <a:xfrm>
            <a:off x="6708068" y="3129087"/>
            <a:ext cx="0" cy="33827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2CEA662-1C8A-2B46-86CE-861D2104B5BB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>
            <a:off x="6708068" y="4398716"/>
            <a:ext cx="0" cy="29335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FDC3329-CB8A-EE42-9947-DF7412AE1212}"/>
              </a:ext>
            </a:extLst>
          </p:cNvPr>
          <p:cNvSpPr>
            <a:spLocks/>
          </p:cNvSpPr>
          <p:nvPr/>
        </p:nvSpPr>
        <p:spPr bwMode="auto">
          <a:xfrm>
            <a:off x="9192344" y="2709915"/>
            <a:ext cx="2520280" cy="10023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960FA4-BC55-AF48-AA70-C0E65868DE6B}"/>
              </a:ext>
            </a:extLst>
          </p:cNvPr>
          <p:cNvSpPr>
            <a:spLocks/>
          </p:cNvSpPr>
          <p:nvPr/>
        </p:nvSpPr>
        <p:spPr bwMode="auto">
          <a:xfrm>
            <a:off x="9192344" y="4144332"/>
            <a:ext cx="2520280" cy="9558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EB37DE-1B73-154F-B237-31F062FB700D}"/>
              </a:ext>
            </a:extLst>
          </p:cNvPr>
          <p:cNvSpPr/>
          <p:nvPr/>
        </p:nvSpPr>
        <p:spPr bwMode="auto">
          <a:xfrm>
            <a:off x="10507373" y="4538834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3031B2F-4858-BB47-B343-501000D8A2DB}"/>
              </a:ext>
            </a:extLst>
          </p:cNvPr>
          <p:cNvSpPr/>
          <p:nvPr/>
        </p:nvSpPr>
        <p:spPr bwMode="auto">
          <a:xfrm>
            <a:off x="9316889" y="3239978"/>
            <a:ext cx="970412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swarm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6058808-9F7D-9046-842B-EACAD1936AE7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 bwMode="auto">
          <a:xfrm>
            <a:off x="10452484" y="3712284"/>
            <a:ext cx="0" cy="43204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3EB9DF3-9C1F-D845-BD8A-6E7BAE04113C}"/>
              </a:ext>
            </a:extLst>
          </p:cNvPr>
          <p:cNvSpPr/>
          <p:nvPr/>
        </p:nvSpPr>
        <p:spPr bwMode="auto">
          <a:xfrm>
            <a:off x="9254963" y="4569016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960DE76-8487-AD44-8452-21110F6A19C7}"/>
              </a:ext>
            </a:extLst>
          </p:cNvPr>
          <p:cNvSpPr/>
          <p:nvPr/>
        </p:nvSpPr>
        <p:spPr bwMode="auto">
          <a:xfrm>
            <a:off x="10510150" y="3239977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network</a:t>
            </a: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5AC06FC4-6404-5B42-AD69-A4CE270603FD}"/>
              </a:ext>
            </a:extLst>
          </p:cNvPr>
          <p:cNvSpPr/>
          <p:nvPr/>
        </p:nvSpPr>
        <p:spPr bwMode="auto">
          <a:xfrm>
            <a:off x="8095444" y="3838752"/>
            <a:ext cx="865505" cy="426932"/>
          </a:xfrm>
          <a:prstGeom prst="right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014-162D-A34F-8567-74DE8167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K8s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降维打击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413A-71CB-3B49-9890-1B676060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3744957" cy="496369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推出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CRI(Container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标准接口用于对接多种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Redhat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孵化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项目，作为对抗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的武力威慑。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可以直接对接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宣布拥抱竞争对手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，将在企业版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中内置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BDAF2B-92E1-CC40-B10B-F36AB4B1DA82}"/>
              </a:ext>
            </a:extLst>
          </p:cNvPr>
          <p:cNvSpPr>
            <a:spLocks/>
          </p:cNvSpPr>
          <p:nvPr/>
        </p:nvSpPr>
        <p:spPr bwMode="auto">
          <a:xfrm>
            <a:off x="4439816" y="1600200"/>
            <a:ext cx="7573713" cy="756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编排调度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BB4FD3-8AA7-014B-90CF-D149436C2E63}"/>
              </a:ext>
            </a:extLst>
          </p:cNvPr>
          <p:cNvSpPr/>
          <p:nvPr/>
        </p:nvSpPr>
        <p:spPr bwMode="auto">
          <a:xfrm>
            <a:off x="8134028" y="1827133"/>
            <a:ext cx="1440160" cy="3488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Kubernetes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F3301-1BBF-A74B-89E1-9881007DDAEE}"/>
              </a:ext>
            </a:extLst>
          </p:cNvPr>
          <p:cNvSpPr>
            <a:spLocks/>
          </p:cNvSpPr>
          <p:nvPr/>
        </p:nvSpPr>
        <p:spPr bwMode="auto">
          <a:xfrm>
            <a:off x="4439816" y="3449307"/>
            <a:ext cx="6237768" cy="15090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872A45-E8B2-5D46-B32A-2DFF15F54610}"/>
              </a:ext>
            </a:extLst>
          </p:cNvPr>
          <p:cNvSpPr/>
          <p:nvPr/>
        </p:nvSpPr>
        <p:spPr bwMode="auto">
          <a:xfrm>
            <a:off x="6854926" y="374676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0000"/>
                </a:solidFill>
                <a:latin typeface="Microsoft YaHei" charset="0"/>
                <a:ea typeface="宋体" charset="0"/>
                <a:sym typeface="Microsoft YaHei" charset="0"/>
              </a:rPr>
              <a:t>containerd</a:t>
            </a:r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834C9A-F7D3-5F42-900E-EBC6E7A1EB74}"/>
              </a:ext>
            </a:extLst>
          </p:cNvPr>
          <p:cNvSpPr/>
          <p:nvPr/>
        </p:nvSpPr>
        <p:spPr bwMode="auto">
          <a:xfrm>
            <a:off x="5005112" y="3750201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DA17B4-0565-1F4F-9948-8C795583CC91}"/>
              </a:ext>
            </a:extLst>
          </p:cNvPr>
          <p:cNvSpPr/>
          <p:nvPr/>
        </p:nvSpPr>
        <p:spPr bwMode="auto">
          <a:xfrm>
            <a:off x="8861961" y="374676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B1A186-473F-9243-B214-AD7B51217DB1}"/>
              </a:ext>
            </a:extLst>
          </p:cNvPr>
          <p:cNvSpPr/>
          <p:nvPr/>
        </p:nvSpPr>
        <p:spPr bwMode="auto">
          <a:xfrm>
            <a:off x="8861961" y="4273258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rkt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72F1AE-CF7E-F748-977F-EA3B8835F965}"/>
              </a:ext>
            </a:extLst>
          </p:cNvPr>
          <p:cNvSpPr>
            <a:spLocks/>
          </p:cNvSpPr>
          <p:nvPr/>
        </p:nvSpPr>
        <p:spPr bwMode="auto">
          <a:xfrm>
            <a:off x="4439816" y="2692677"/>
            <a:ext cx="6234732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00D4C1-611C-334A-AF27-E2D6CB39FD48}"/>
              </a:ext>
            </a:extLst>
          </p:cNvPr>
          <p:cNvSpPr/>
          <p:nvPr/>
        </p:nvSpPr>
        <p:spPr bwMode="auto">
          <a:xfrm>
            <a:off x="4989855" y="277870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8C64C4-16F4-DB46-844E-185DA04E3A7F}"/>
              </a:ext>
            </a:extLst>
          </p:cNvPr>
          <p:cNvSpPr/>
          <p:nvPr/>
        </p:nvSpPr>
        <p:spPr bwMode="auto">
          <a:xfrm>
            <a:off x="6588517" y="2794256"/>
            <a:ext cx="1987271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Cri-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074BBB-B056-B84F-8C93-3775D469FB82}"/>
              </a:ext>
            </a:extLst>
          </p:cNvPr>
          <p:cNvSpPr/>
          <p:nvPr/>
        </p:nvSpPr>
        <p:spPr bwMode="auto">
          <a:xfrm>
            <a:off x="8701361" y="2778703"/>
            <a:ext cx="1757164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Cri-o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5729B49-5E48-A04B-99EF-EFFB386B5BFA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 bwMode="auto">
          <a:xfrm flipH="1">
            <a:off x="5709935" y="2175946"/>
            <a:ext cx="3144173" cy="60275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72B7871-C59B-0F43-B155-666635C9FCE9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 bwMode="auto">
          <a:xfrm>
            <a:off x="5709935" y="3127516"/>
            <a:ext cx="15257" cy="62268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FD0A605-009C-EE47-B0E8-5D6851F546D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 bwMode="auto">
          <a:xfrm flipV="1">
            <a:off x="6445272" y="3921170"/>
            <a:ext cx="409654" cy="343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E18A7E7-3F04-4345-9AD2-4DB12FD3F9C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>
            <a:off x="8295086" y="3921170"/>
            <a:ext cx="566875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B5E396C-D4DC-3D4B-A79F-04F38E954839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 bwMode="auto">
          <a:xfrm flipH="1">
            <a:off x="7575006" y="3143069"/>
            <a:ext cx="7147" cy="60369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83ACE81-559F-AF43-8256-8E23391C47DD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 bwMode="auto">
          <a:xfrm flipH="1">
            <a:off x="7582153" y="2175946"/>
            <a:ext cx="1271955" cy="6183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C64C9B-E6E6-724E-99E2-E5075D36D1C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 bwMode="auto">
          <a:xfrm>
            <a:off x="8854108" y="2175946"/>
            <a:ext cx="725835" cy="60275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84E779F-C5A8-EC4F-B919-FD70F679A176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 bwMode="auto">
          <a:xfrm>
            <a:off x="9579943" y="3127516"/>
            <a:ext cx="2098" cy="61924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604C93F-165B-3B49-B36C-4A52A0A9C771}"/>
              </a:ext>
            </a:extLst>
          </p:cNvPr>
          <p:cNvSpPr>
            <a:spLocks/>
          </p:cNvSpPr>
          <p:nvPr/>
        </p:nvSpPr>
        <p:spPr bwMode="auto">
          <a:xfrm>
            <a:off x="11040379" y="2722623"/>
            <a:ext cx="973151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CNI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网络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897283-BFB2-324C-82FC-54A494F65FC7}"/>
              </a:ext>
            </a:extLst>
          </p:cNvPr>
          <p:cNvSpPr>
            <a:spLocks/>
          </p:cNvSpPr>
          <p:nvPr/>
        </p:nvSpPr>
        <p:spPr bwMode="auto">
          <a:xfrm>
            <a:off x="11040378" y="3575572"/>
            <a:ext cx="973151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CSI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存储 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D2D92C-4731-4C47-9D4F-ACC2BA3E535D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 bwMode="auto">
          <a:xfrm>
            <a:off x="8854108" y="2175946"/>
            <a:ext cx="2672847" cy="5466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CBC5F4E-F479-B643-BD89-40BB7310A8BA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 bwMode="auto">
          <a:xfrm>
            <a:off x="8854108" y="2175946"/>
            <a:ext cx="2672846" cy="139962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5164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8875E502-A2E9-604B-A537-B7D5DE90D9ED}"/>
              </a:ext>
            </a:extLst>
          </p:cNvPr>
          <p:cNvSpPr>
            <a:spLocks/>
          </p:cNvSpPr>
          <p:nvPr/>
        </p:nvSpPr>
        <p:spPr bwMode="auto">
          <a:xfrm>
            <a:off x="-1588" y="5773738"/>
            <a:ext cx="12195176" cy="109696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EEBDFA8-4814-AC4B-990D-BA821D358966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98425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www.antfin.com</a:t>
            </a:r>
          </a:p>
        </p:txBody>
      </p:sp>
      <p:pic>
        <p:nvPicPr>
          <p:cNvPr id="7171" name="Picture 3" descr="pasted-image.pdf">
            <a:extLst>
              <a:ext uri="{FF2B5EF4-FFF2-40B4-BE49-F238E27FC236}">
                <a16:creationId xmlns:a16="http://schemas.microsoft.com/office/drawing/2014/main" id="{AEAD4A14-8239-7745-B12D-84C70452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681F3B9C-B320-B94C-9D0F-523D4A8E016F}"/>
              </a:ext>
            </a:extLst>
          </p:cNvPr>
          <p:cNvSpPr>
            <a:spLocks/>
          </p:cNvSpPr>
          <p:nvPr/>
        </p:nvSpPr>
        <p:spPr bwMode="auto">
          <a:xfrm>
            <a:off x="1130300" y="1357313"/>
            <a:ext cx="1284288" cy="142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charset="0"/>
              <a:buNone/>
              <a:defRPr/>
            </a:pPr>
            <a:r>
              <a:rPr lang="en-US" altLang="zh-CN" sz="7000" b="1" dirty="0">
                <a:solidFill>
                  <a:srgbClr val="00A0E9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03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9E0E7D49-EF87-B841-A5A2-EF2ED822DF28}"/>
              </a:ext>
            </a:extLst>
          </p:cNvPr>
          <p:cNvSpPr>
            <a:spLocks/>
          </p:cNvSpPr>
          <p:nvPr/>
        </p:nvSpPr>
        <p:spPr bwMode="auto">
          <a:xfrm>
            <a:off x="2844799" y="1052513"/>
            <a:ext cx="7407255" cy="1211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en-US" altLang="zh-CN" sz="6000" b="1" dirty="0">
                <a:solidFill>
                  <a:srgbClr val="00A0E9"/>
                </a:solidFill>
                <a:ea typeface="宋体" panose="02010600030101010101" pitchFamily="2" charset="-122"/>
              </a:rPr>
              <a:t>Kubernetes</a:t>
            </a:r>
            <a:r>
              <a:rPr kumimoji="0" lang="zh-CN" altLang="en-US" sz="6000" b="1" dirty="0">
                <a:solidFill>
                  <a:srgbClr val="00A0E9"/>
                </a:solidFill>
                <a:ea typeface="宋体" panose="02010600030101010101" pitchFamily="2" charset="-122"/>
              </a:rPr>
              <a:t>的时代</a:t>
            </a:r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4D85E563-9936-F54F-A43F-C425C1CD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593850"/>
            <a:ext cx="0" cy="1341438"/>
          </a:xfrm>
          <a:prstGeom prst="line">
            <a:avLst/>
          </a:prstGeom>
          <a:noFill/>
          <a:ln w="25400" cap="flat" cmpd="sng">
            <a:solidFill>
              <a:srgbClr val="00A0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40968" name="图片 10" descr="未标题-6-02.png">
            <a:extLst>
              <a:ext uri="{FF2B5EF4-FFF2-40B4-BE49-F238E27FC236}">
                <a16:creationId xmlns:a16="http://schemas.microsoft.com/office/drawing/2014/main" id="{FEC0B1B5-C5B7-2F44-A317-40ED560D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76925"/>
            <a:ext cx="20589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14ECC6B-2296-064E-9939-4D2571D2E851}"/>
              </a:ext>
            </a:extLst>
          </p:cNvPr>
          <p:cNvSpPr>
            <a:spLocks/>
          </p:cNvSpPr>
          <p:nvPr/>
        </p:nvSpPr>
        <p:spPr bwMode="auto">
          <a:xfrm>
            <a:off x="2873375" y="2554288"/>
            <a:ext cx="3646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尘埃落定</a:t>
            </a:r>
            <a:endParaRPr kumimoji="0" lang="en-US" altLang="zh-CN" dirty="0">
              <a:solidFill>
                <a:srgbClr val="53585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39674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7D503-B7B9-C74B-AD85-6874C83A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现状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14717-5CB1-F543-A983-6A16ACEF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 Golub</a:t>
            </a:r>
            <a:r>
              <a:rPr lang="zh-CN" altLang="e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辞职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辞去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职位，转化为首席架构师。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Steve Singh</a:t>
            </a:r>
            <a:r>
              <a:rPr lang="zh-CN" altLang="e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辞职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92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8194" name="Picture 2" descr="pasted-image.pdf">
            <a:extLst>
              <a:ext uri="{FF2B5EF4-FFF2-40B4-BE49-F238E27FC236}">
                <a16:creationId xmlns:a16="http://schemas.microsoft.com/office/drawing/2014/main" id="{FE5A9F1F-4816-A24A-AE66-52D99F90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5" name="Picture 3" descr="pasted-image.pdf">
            <a:extLst>
              <a:ext uri="{FF2B5EF4-FFF2-40B4-BE49-F238E27FC236}">
                <a16:creationId xmlns:a16="http://schemas.microsoft.com/office/drawing/2014/main" id="{509E6A17-494C-6F4E-9BC8-E3820113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7" name="Rectangle 5">
            <a:extLst>
              <a:ext uri="{FF2B5EF4-FFF2-40B4-BE49-F238E27FC236}">
                <a16:creationId xmlns:a16="http://schemas.microsoft.com/office/drawing/2014/main" id="{E69E48E6-5649-774B-BCDF-491DE35B28D4}"/>
              </a:ext>
            </a:extLst>
          </p:cNvPr>
          <p:cNvSpPr>
            <a:spLocks/>
          </p:cNvSpPr>
          <p:nvPr/>
        </p:nvSpPr>
        <p:spPr bwMode="auto">
          <a:xfrm>
            <a:off x="941388" y="663575"/>
            <a:ext cx="9259068" cy="6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CNCF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Landscape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7F6AD-9722-B140-8C85-AB1DEB414C8A}"/>
              </a:ext>
            </a:extLst>
          </p:cNvPr>
          <p:cNvSpPr/>
          <p:nvPr/>
        </p:nvSpPr>
        <p:spPr>
          <a:xfrm>
            <a:off x="142875" y="6423025"/>
            <a:ext cx="2928938" cy="2301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zh-CN" altLang="en-US" sz="900">
                <a:solidFill>
                  <a:srgbClr val="A6A6A6"/>
                </a:solidFill>
                <a:ea typeface="宋体" panose="02010600030101010101" pitchFamily="2" charset="-122"/>
              </a:rPr>
              <a:t>* 仅限内部交流使用，如果需要公开，请联系文档作者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459585F9-2193-7547-9DEA-AE5C4503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504708"/>
            <a:ext cx="9154646" cy="49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F6A57469-A4DD-FF43-AAFE-C63EDC3CB785}"/>
              </a:ext>
            </a:extLst>
          </p:cNvPr>
          <p:cNvSpPr>
            <a:spLocks/>
          </p:cNvSpPr>
          <p:nvPr/>
        </p:nvSpPr>
        <p:spPr bwMode="auto">
          <a:xfrm>
            <a:off x="455216" y="1663901"/>
            <a:ext cx="2304256" cy="131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marL="228600" indent="-228600">
              <a:lnSpc>
                <a:spcPct val="12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cs"/>
              </a:rPr>
              <a:t>这才是真正的大图：</a:t>
            </a:r>
            <a:endParaRPr lang="en-US" altLang="zh-CN" sz="1600" dirty="0">
              <a:cs typeface="+mn-cs"/>
            </a:endParaRPr>
          </a:p>
          <a:p>
            <a:pPr marL="228600" indent="-228600">
              <a:lnSpc>
                <a:spcPct val="12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altLang="zh-CN" sz="1600" dirty="0">
                <a:cs typeface="+mn-cs"/>
              </a:rPr>
              <a:t>https://</a:t>
            </a:r>
            <a:r>
              <a:rPr lang="en" altLang="zh-CN" sz="1600" dirty="0" err="1">
                <a:cs typeface="+mn-cs"/>
              </a:rPr>
              <a:t>landscape.cncf.io</a:t>
            </a:r>
            <a:r>
              <a:rPr lang="en" altLang="zh-CN" sz="1600" dirty="0">
                <a:cs typeface="+mn-cs"/>
              </a:rPr>
              <a:t>/</a:t>
            </a:r>
            <a:r>
              <a:rPr lang="en" altLang="zh-CN" sz="1600" dirty="0" err="1">
                <a:cs typeface="+mn-cs"/>
              </a:rPr>
              <a:t>fullscreen</a:t>
            </a:r>
            <a:r>
              <a:rPr lang="en" altLang="zh-CN" sz="1600" dirty="0">
                <a:cs typeface="+mn-cs"/>
              </a:rPr>
              <a:t>=</a:t>
            </a:r>
            <a:r>
              <a:rPr lang="en" altLang="zh-CN" sz="1600" dirty="0" err="1">
                <a:cs typeface="+mn-cs"/>
              </a:rPr>
              <a:t>yes&amp;zoom</a:t>
            </a:r>
            <a:r>
              <a:rPr lang="en" altLang="zh-CN" sz="1600" dirty="0">
                <a:cs typeface="+mn-cs"/>
              </a:rPr>
              <a:t>=150</a:t>
            </a:r>
            <a:endParaRPr lang="zh-CN" altLang="en-US" sz="16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6525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A1BF658A-B69E-2748-9529-57BED71E23EF}"/>
              </a:ext>
            </a:extLst>
          </p:cNvPr>
          <p:cNvSpPr>
            <a:spLocks/>
          </p:cNvSpPr>
          <p:nvPr/>
        </p:nvSpPr>
        <p:spPr bwMode="auto">
          <a:xfrm>
            <a:off x="-1588" y="-6350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8EB9CD0-0310-8847-9CF9-04B987EAC506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6147" name="Picture 3" descr="pasted-image.pdf">
            <a:extLst>
              <a:ext uri="{FF2B5EF4-FFF2-40B4-BE49-F238E27FC236}">
                <a16:creationId xmlns:a16="http://schemas.microsoft.com/office/drawing/2014/main" id="{64128B6B-65F1-974A-BBCF-85078BC5F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568D0683-9ACA-3D4B-AF93-80F0BD4D3831}"/>
              </a:ext>
            </a:extLst>
          </p:cNvPr>
          <p:cNvSpPr>
            <a:spLocks/>
          </p:cNvSpPr>
          <p:nvPr/>
        </p:nvSpPr>
        <p:spPr bwMode="auto">
          <a:xfrm>
            <a:off x="1093788" y="1287463"/>
            <a:ext cx="2132012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>
                <a:solidFill>
                  <a:srgbClr val="FFFFFF"/>
                </a:solidFill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A0D05D3-60FF-624B-A66B-2A4A99970C2E}"/>
              </a:ext>
            </a:extLst>
          </p:cNvPr>
          <p:cNvSpPr>
            <a:spLocks/>
          </p:cNvSpPr>
          <p:nvPr/>
        </p:nvSpPr>
        <p:spPr bwMode="auto">
          <a:xfrm>
            <a:off x="3440113" y="1401763"/>
            <a:ext cx="5527675" cy="23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zh-CN" altLang="en-US" sz="2600" dirty="0">
                <a:solidFill>
                  <a:srgbClr val="FFFFFF"/>
                </a:solidFill>
                <a:ea typeface="宋体" panose="02010600030101010101" pitchFamily="2" charset="-122"/>
              </a:rPr>
              <a:t>容器编年史</a:t>
            </a:r>
            <a:endParaRPr kumimoji="0" lang="en-US" altLang="zh-CN" sz="2600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zh-CN" altLang="en-US" sz="2600" dirty="0">
                <a:solidFill>
                  <a:srgbClr val="FFFFFF"/>
                </a:solidFill>
                <a:ea typeface="宋体" panose="02010600030101010101" pitchFamily="2" charset="-122"/>
              </a:rPr>
              <a:t>编排调度</a:t>
            </a:r>
            <a:endParaRPr kumimoji="0" lang="en-US" altLang="zh-CN" sz="2600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en-US" altLang="zh-CN" sz="2600" dirty="0">
                <a:solidFill>
                  <a:srgbClr val="FFFFFF"/>
                </a:solidFill>
                <a:ea typeface="宋体" panose="02010600030101010101" pitchFamily="2" charset="-122"/>
              </a:rPr>
              <a:t>Kubernetes</a:t>
            </a:r>
            <a:r>
              <a:rPr kumimoji="0" lang="zh-CN" altLang="en-US" sz="2600" dirty="0">
                <a:solidFill>
                  <a:srgbClr val="FFFFFF"/>
                </a:solidFill>
                <a:ea typeface="宋体" panose="02010600030101010101" pitchFamily="2" charset="-122"/>
              </a:rPr>
              <a:t>的时代</a:t>
            </a:r>
            <a:endParaRPr kumimoji="0" lang="en-US" altLang="zh-CN" sz="2600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Tx/>
              <a:buSzPct val="100000"/>
              <a:buFontTx/>
              <a:buAutoNum type="arabicPeriod"/>
            </a:pPr>
            <a:r>
              <a:rPr kumimoji="0" lang="zh-CN" altLang="en-US" sz="2600" dirty="0">
                <a:solidFill>
                  <a:srgbClr val="FFFFFF"/>
                </a:solidFill>
                <a:ea typeface="宋体" panose="02010600030101010101" pitchFamily="2" charset="-122"/>
              </a:rPr>
              <a:t>容器安全</a:t>
            </a: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C5136E86-E233-E045-BDAB-AF210A527B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1492250"/>
            <a:ext cx="0" cy="2262188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39943" name="图片 9" descr="未标题-6-01.png">
            <a:extLst>
              <a:ext uri="{FF2B5EF4-FFF2-40B4-BE49-F238E27FC236}">
                <a16:creationId xmlns:a16="http://schemas.microsoft.com/office/drawing/2014/main" id="{8D46F0E3-5229-6B46-A3BC-FB59545D4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67400"/>
            <a:ext cx="2138363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71FDF32-3FAB-4D45-BA26-F7D762F67D72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10652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 dirty="0" err="1">
                <a:solidFill>
                  <a:srgbClr val="53585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www.antfin.com</a:t>
            </a:r>
            <a:endParaRPr lang="en-US" altLang="zh-CN" sz="900" dirty="0">
              <a:solidFill>
                <a:srgbClr val="53585F"/>
              </a:solidFill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8875E502-A2E9-604B-A537-B7D5DE90D9ED}"/>
              </a:ext>
            </a:extLst>
          </p:cNvPr>
          <p:cNvSpPr>
            <a:spLocks/>
          </p:cNvSpPr>
          <p:nvPr/>
        </p:nvSpPr>
        <p:spPr bwMode="auto">
          <a:xfrm>
            <a:off x="-1588" y="5773738"/>
            <a:ext cx="12195176" cy="109696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EEBDFA8-4814-AC4B-990D-BA821D358966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98425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www.antfin.com</a:t>
            </a:r>
          </a:p>
        </p:txBody>
      </p:sp>
      <p:pic>
        <p:nvPicPr>
          <p:cNvPr id="7171" name="Picture 3" descr="pasted-image.pdf">
            <a:extLst>
              <a:ext uri="{FF2B5EF4-FFF2-40B4-BE49-F238E27FC236}">
                <a16:creationId xmlns:a16="http://schemas.microsoft.com/office/drawing/2014/main" id="{AEAD4A14-8239-7745-B12D-84C70452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681F3B9C-B320-B94C-9D0F-523D4A8E016F}"/>
              </a:ext>
            </a:extLst>
          </p:cNvPr>
          <p:cNvSpPr>
            <a:spLocks/>
          </p:cNvSpPr>
          <p:nvPr/>
        </p:nvSpPr>
        <p:spPr bwMode="auto">
          <a:xfrm>
            <a:off x="1130300" y="1357313"/>
            <a:ext cx="1284288" cy="142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charset="0"/>
              <a:buNone/>
              <a:defRPr/>
            </a:pPr>
            <a:r>
              <a:rPr lang="en-US" altLang="zh-CN" sz="7000" b="1" dirty="0">
                <a:solidFill>
                  <a:srgbClr val="00A0E9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03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9E0E7D49-EF87-B841-A5A2-EF2ED822DF28}"/>
              </a:ext>
            </a:extLst>
          </p:cNvPr>
          <p:cNvSpPr>
            <a:spLocks/>
          </p:cNvSpPr>
          <p:nvPr/>
        </p:nvSpPr>
        <p:spPr bwMode="auto">
          <a:xfrm>
            <a:off x="2844799" y="1052513"/>
            <a:ext cx="7407255" cy="1211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00A0E9"/>
                </a:solidFill>
                <a:ea typeface="宋体" panose="02010600030101010101" pitchFamily="2" charset="-122"/>
              </a:rPr>
              <a:t>容器安全</a:t>
            </a:r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4D85E563-9936-F54F-A43F-C425C1CD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593850"/>
            <a:ext cx="0" cy="1341438"/>
          </a:xfrm>
          <a:prstGeom prst="line">
            <a:avLst/>
          </a:prstGeom>
          <a:noFill/>
          <a:ln w="25400" cap="flat" cmpd="sng">
            <a:solidFill>
              <a:srgbClr val="00A0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40968" name="图片 10" descr="未标题-6-02.png">
            <a:extLst>
              <a:ext uri="{FF2B5EF4-FFF2-40B4-BE49-F238E27FC236}">
                <a16:creationId xmlns:a16="http://schemas.microsoft.com/office/drawing/2014/main" id="{FEC0B1B5-C5B7-2F44-A317-40ED560D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76925"/>
            <a:ext cx="20589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14ECC6B-2296-064E-9939-4D2571D2E851}"/>
              </a:ext>
            </a:extLst>
          </p:cNvPr>
          <p:cNvSpPr>
            <a:spLocks/>
          </p:cNvSpPr>
          <p:nvPr/>
        </p:nvSpPr>
        <p:spPr bwMode="auto">
          <a:xfrm>
            <a:off x="2873375" y="2553772"/>
            <a:ext cx="5238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en-US" altLang="zh-CN" dirty="0">
                <a:solidFill>
                  <a:srgbClr val="53585F"/>
                </a:solidFill>
                <a:ea typeface="宋体" panose="02010600030101010101" pitchFamily="2" charset="-122"/>
              </a:rPr>
              <a:t>Kata,</a:t>
            </a: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 err="1">
                <a:solidFill>
                  <a:srgbClr val="53585F"/>
                </a:solidFill>
                <a:ea typeface="宋体" panose="02010600030101010101" pitchFamily="2" charset="-122"/>
              </a:rPr>
              <a:t>gvisor</a:t>
            </a: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53585F"/>
                </a:solidFill>
                <a:ea typeface="宋体" panose="02010600030101010101" pitchFamily="2" charset="-122"/>
              </a:rPr>
              <a:t>and</a:t>
            </a: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53585F"/>
                </a:solidFill>
                <a:ea typeface="宋体" panose="02010600030101010101" pitchFamily="2" charset="-122"/>
              </a:rPr>
              <a:t>firecracker</a:t>
            </a:r>
          </a:p>
        </p:txBody>
      </p:sp>
    </p:spTree>
    <p:extLst>
      <p:ext uri="{BB962C8B-B14F-4D97-AF65-F5344CB8AC3E}">
        <p14:creationId xmlns:p14="http://schemas.microsoft.com/office/powerpoint/2010/main" val="25838723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5DD1C-2838-9144-8A82-1F344E48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Namespace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容器的安全缺陷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146C1-D3A8-4E4E-9F45-D152F083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共享内核带来的安全风险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已有的安全加固措施无法解决根本问题：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Capability: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限制容器内进程的“能力”。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Seccomp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过滤容器进程的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syscall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SElinux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定制程序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用户的访问控制权限。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AppArmor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：限制程序对文件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网络模块等访问权限，与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selinux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 namespace: 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将容器内的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root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用户映射成主机上的普通用户，从而限制用户对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的访问权限。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endParaRPr kumimoji="1"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lvl="1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Kata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解决方案：增加虚拟化层和独立内核，增强容器隔离性。</a:t>
            </a:r>
            <a:endParaRPr kumimoji="1"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98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5DD1C-2838-9144-8A82-1F344E48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传统多租隔离容器方案（公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/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私有云）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146C1-D3A8-4E4E-9F45-D152F08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176" y="1593852"/>
            <a:ext cx="3902224" cy="453231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裸机容器无法满足多租户场景下的安全要求。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引入的虚拟化层增大了系统的资源开销，部署复杂，使得容器高性能易于部署的优势不再。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kumimoji="1" lang="en-US" altLang="zh-CN" sz="1600" kern="1200" dirty="0"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D88027-5F29-6A48-8532-C0E1EAA537B0}"/>
              </a:ext>
            </a:extLst>
          </p:cNvPr>
          <p:cNvSpPr/>
          <p:nvPr/>
        </p:nvSpPr>
        <p:spPr>
          <a:xfrm>
            <a:off x="311862" y="5469467"/>
            <a:ext cx="7008274" cy="35771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Hardware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A58310-A54F-E04B-9E90-E0E5C4168CC6}"/>
              </a:ext>
            </a:extLst>
          </p:cNvPr>
          <p:cNvSpPr/>
          <p:nvPr/>
        </p:nvSpPr>
        <p:spPr>
          <a:xfrm>
            <a:off x="311862" y="4948767"/>
            <a:ext cx="7008274" cy="374651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2BA382-6662-CD42-B757-2E24326313D4}"/>
              </a:ext>
            </a:extLst>
          </p:cNvPr>
          <p:cNvSpPr/>
          <p:nvPr/>
        </p:nvSpPr>
        <p:spPr>
          <a:xfrm>
            <a:off x="356311" y="1593851"/>
            <a:ext cx="3113617" cy="2709333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2400" kern="0" dirty="0">
              <a:latin typeface="Corbel" panose="020B0503020204020204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1DA958-7501-3A4A-97F8-AACA8313BE1D}"/>
              </a:ext>
            </a:extLst>
          </p:cNvPr>
          <p:cNvSpPr/>
          <p:nvPr/>
        </p:nvSpPr>
        <p:spPr>
          <a:xfrm>
            <a:off x="457910" y="3750734"/>
            <a:ext cx="2937933" cy="361951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Guest OS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B68986-FC2D-E44E-9C9A-BF379DEF37F0}"/>
              </a:ext>
            </a:extLst>
          </p:cNvPr>
          <p:cNvSpPr/>
          <p:nvPr/>
        </p:nvSpPr>
        <p:spPr>
          <a:xfrm>
            <a:off x="457910" y="3302000"/>
            <a:ext cx="2937933" cy="364067"/>
          </a:xfrm>
          <a:prstGeom prst="rect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68F815-F81B-9B4A-895A-029A2BE8FBF1}"/>
              </a:ext>
            </a:extLst>
          </p:cNvPr>
          <p:cNvSpPr/>
          <p:nvPr/>
        </p:nvSpPr>
        <p:spPr>
          <a:xfrm>
            <a:off x="445211" y="1996018"/>
            <a:ext cx="1420284" cy="1229783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8FA041-6549-B64C-9EA5-5655327A6B2F}"/>
              </a:ext>
            </a:extLst>
          </p:cNvPr>
          <p:cNvSpPr/>
          <p:nvPr/>
        </p:nvSpPr>
        <p:spPr>
          <a:xfrm>
            <a:off x="527761" y="2377018"/>
            <a:ext cx="1265767" cy="3407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1737F7-88CD-334E-8AC0-872BB6086D45}"/>
              </a:ext>
            </a:extLst>
          </p:cNvPr>
          <p:cNvSpPr/>
          <p:nvPr/>
        </p:nvSpPr>
        <p:spPr>
          <a:xfrm>
            <a:off x="525644" y="2806701"/>
            <a:ext cx="1267884" cy="3259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EAE656-0279-ED46-A0F9-540FB7EF701E}"/>
              </a:ext>
            </a:extLst>
          </p:cNvPr>
          <p:cNvSpPr/>
          <p:nvPr/>
        </p:nvSpPr>
        <p:spPr>
          <a:xfrm>
            <a:off x="305511" y="4436534"/>
            <a:ext cx="7014625" cy="374651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Hypervisor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27430-4F04-8643-AA11-190D4D3A21D7}"/>
              </a:ext>
            </a:extLst>
          </p:cNvPr>
          <p:cNvSpPr/>
          <p:nvPr/>
        </p:nvSpPr>
        <p:spPr>
          <a:xfrm>
            <a:off x="1945927" y="2000252"/>
            <a:ext cx="1420283" cy="1229783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98786A-4B70-1642-88EF-A02C5CDED932}"/>
              </a:ext>
            </a:extLst>
          </p:cNvPr>
          <p:cNvSpPr/>
          <p:nvPr/>
        </p:nvSpPr>
        <p:spPr>
          <a:xfrm>
            <a:off x="2028477" y="2381252"/>
            <a:ext cx="1265767" cy="3407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127EA4-D69E-214B-85F2-047EC936043F}"/>
              </a:ext>
            </a:extLst>
          </p:cNvPr>
          <p:cNvSpPr/>
          <p:nvPr/>
        </p:nvSpPr>
        <p:spPr>
          <a:xfrm>
            <a:off x="2026361" y="2810934"/>
            <a:ext cx="1267883" cy="3259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83D918-F4FD-F84F-A194-B6C0AB426906}"/>
              </a:ext>
            </a:extLst>
          </p:cNvPr>
          <p:cNvSpPr/>
          <p:nvPr/>
        </p:nvSpPr>
        <p:spPr>
          <a:xfrm>
            <a:off x="4208636" y="1587501"/>
            <a:ext cx="3111500" cy="2711451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2400" kern="0" dirty="0">
              <a:latin typeface="Corbel" panose="020B0503020204020204"/>
              <a:ea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BD901A-BA6D-BC40-8467-25EA0667EE49}"/>
              </a:ext>
            </a:extLst>
          </p:cNvPr>
          <p:cNvSpPr/>
          <p:nvPr/>
        </p:nvSpPr>
        <p:spPr>
          <a:xfrm>
            <a:off x="4310235" y="3744385"/>
            <a:ext cx="2935816" cy="3640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Guest OS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4B8477-ADD3-DA41-89B4-319913E4C124}"/>
              </a:ext>
            </a:extLst>
          </p:cNvPr>
          <p:cNvSpPr/>
          <p:nvPr/>
        </p:nvSpPr>
        <p:spPr>
          <a:xfrm>
            <a:off x="4310235" y="3295652"/>
            <a:ext cx="2935816" cy="364067"/>
          </a:xfrm>
          <a:prstGeom prst="rect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9763B1-CBD6-4743-96BB-265107743D42}"/>
              </a:ext>
            </a:extLst>
          </p:cNvPr>
          <p:cNvSpPr/>
          <p:nvPr/>
        </p:nvSpPr>
        <p:spPr>
          <a:xfrm>
            <a:off x="4297535" y="1989668"/>
            <a:ext cx="1420283" cy="1229784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03F075-6BDC-4847-9B17-B1C506F7C852}"/>
              </a:ext>
            </a:extLst>
          </p:cNvPr>
          <p:cNvSpPr/>
          <p:nvPr/>
        </p:nvSpPr>
        <p:spPr>
          <a:xfrm>
            <a:off x="4380085" y="2372785"/>
            <a:ext cx="1263651" cy="3386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C67966-278C-A443-AD54-7ACF7DDB2326}"/>
              </a:ext>
            </a:extLst>
          </p:cNvPr>
          <p:cNvSpPr/>
          <p:nvPr/>
        </p:nvSpPr>
        <p:spPr>
          <a:xfrm>
            <a:off x="4377969" y="2800352"/>
            <a:ext cx="1265767" cy="3280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1ACA39-D44D-7D44-81C2-3BF2AFA3CAF5}"/>
              </a:ext>
            </a:extLst>
          </p:cNvPr>
          <p:cNvSpPr/>
          <p:nvPr/>
        </p:nvSpPr>
        <p:spPr>
          <a:xfrm>
            <a:off x="5798252" y="1993901"/>
            <a:ext cx="1420284" cy="1229784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8C3855-23BD-FD46-94FC-EC871D0D4554}"/>
              </a:ext>
            </a:extLst>
          </p:cNvPr>
          <p:cNvSpPr/>
          <p:nvPr/>
        </p:nvSpPr>
        <p:spPr>
          <a:xfrm>
            <a:off x="5880803" y="2377019"/>
            <a:ext cx="1263649" cy="3386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F6FE26-A236-CA4E-BD66-A1DD3A4A42C8}"/>
              </a:ext>
            </a:extLst>
          </p:cNvPr>
          <p:cNvSpPr/>
          <p:nvPr/>
        </p:nvSpPr>
        <p:spPr>
          <a:xfrm>
            <a:off x="5878685" y="2804585"/>
            <a:ext cx="1265767" cy="3280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082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5DD1C-2838-9144-8A82-1F344E48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轻量级虚拟化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kata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隔离容器方案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146C1-D3A8-4E4E-9F45-D152F08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31" y="1417479"/>
            <a:ext cx="3912601" cy="453231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安全：虚拟化层的存在，保障了容器在多租户场景下的安全性。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低成本：高度裁剪和优化过的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KVM, guest 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保证了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启动时间极短，性能损耗极小，占用资源极少。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管理简化：不需要单独管理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。主打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serverless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生态兼容：接口层支持对接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crio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，镜像兼容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镜像无需修改。完美融入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容器生态。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kumimoji="1" lang="en-US" altLang="zh-CN" sz="1600" kern="1200" dirty="0"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57147B-EAD7-0B4D-92CA-A8E1D35E5459}"/>
              </a:ext>
            </a:extLst>
          </p:cNvPr>
          <p:cNvSpPr/>
          <p:nvPr/>
        </p:nvSpPr>
        <p:spPr>
          <a:xfrm>
            <a:off x="285511" y="5286905"/>
            <a:ext cx="7754705" cy="357716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Hardware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BA5E59-DE40-CD41-BE9E-AB163438F546}"/>
              </a:ext>
            </a:extLst>
          </p:cNvPr>
          <p:cNvSpPr/>
          <p:nvPr/>
        </p:nvSpPr>
        <p:spPr>
          <a:xfrm>
            <a:off x="285511" y="4766205"/>
            <a:ext cx="7754705" cy="374649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C0FF14A-4276-7D41-AA30-8E2DB5CD567A}"/>
              </a:ext>
            </a:extLst>
          </p:cNvPr>
          <p:cNvSpPr/>
          <p:nvPr/>
        </p:nvSpPr>
        <p:spPr>
          <a:xfrm>
            <a:off x="353244" y="1423987"/>
            <a:ext cx="1536700" cy="2114551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latin typeface="Corbel" panose="020B0503020204020204"/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4A0C00-F9BD-B14A-A024-2EB81879A271}"/>
              </a:ext>
            </a:extLst>
          </p:cNvPr>
          <p:cNvSpPr/>
          <p:nvPr/>
        </p:nvSpPr>
        <p:spPr>
          <a:xfrm>
            <a:off x="454844" y="3064404"/>
            <a:ext cx="1344083" cy="3640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5AEA9D-F679-6349-A7BD-0A3073EBCC09}"/>
              </a:ext>
            </a:extLst>
          </p:cNvPr>
          <p:cNvSpPr/>
          <p:nvPr/>
        </p:nvSpPr>
        <p:spPr>
          <a:xfrm>
            <a:off x="454844" y="1762653"/>
            <a:ext cx="1344083" cy="1229784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9EAB0D5-78FE-3D4C-B063-25FC8A02E9E2}"/>
              </a:ext>
            </a:extLst>
          </p:cNvPr>
          <p:cNvSpPr/>
          <p:nvPr/>
        </p:nvSpPr>
        <p:spPr>
          <a:xfrm>
            <a:off x="537393" y="2145771"/>
            <a:ext cx="1195917" cy="3386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A4B9C5-14E8-514A-BEE0-5CF6A04E0ACA}"/>
              </a:ext>
            </a:extLst>
          </p:cNvPr>
          <p:cNvSpPr/>
          <p:nvPr/>
        </p:nvSpPr>
        <p:spPr>
          <a:xfrm>
            <a:off x="535278" y="2573337"/>
            <a:ext cx="1198033" cy="3280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DA55A-A1E4-4D4A-B698-0E634547ADB5}"/>
              </a:ext>
            </a:extLst>
          </p:cNvPr>
          <p:cNvSpPr/>
          <p:nvPr/>
        </p:nvSpPr>
        <p:spPr>
          <a:xfrm>
            <a:off x="285511" y="3712105"/>
            <a:ext cx="7754705" cy="374649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Hypervisor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EC65907-58D1-CF4C-AE62-A07499B2189D}"/>
              </a:ext>
            </a:extLst>
          </p:cNvPr>
          <p:cNvSpPr/>
          <p:nvPr/>
        </p:nvSpPr>
        <p:spPr>
          <a:xfrm>
            <a:off x="285511" y="4256087"/>
            <a:ext cx="7754705" cy="364067"/>
          </a:xfrm>
          <a:prstGeom prst="rect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4E6272-2274-4942-BAAF-03358BA9E098}"/>
              </a:ext>
            </a:extLst>
          </p:cNvPr>
          <p:cNvSpPr/>
          <p:nvPr/>
        </p:nvSpPr>
        <p:spPr>
          <a:xfrm>
            <a:off x="2338677" y="1423989"/>
            <a:ext cx="1534583" cy="2114549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latin typeface="Corbel" panose="020B0503020204020204"/>
              <a:ea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A9A591F-31E9-EB43-A458-CFEE3A9B45C1}"/>
              </a:ext>
            </a:extLst>
          </p:cNvPr>
          <p:cNvSpPr/>
          <p:nvPr/>
        </p:nvSpPr>
        <p:spPr>
          <a:xfrm>
            <a:off x="2440277" y="3066522"/>
            <a:ext cx="1344083" cy="361949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FD268C-D4ED-B440-B8C8-6AFABA817AA3}"/>
              </a:ext>
            </a:extLst>
          </p:cNvPr>
          <p:cNvSpPr/>
          <p:nvPr/>
        </p:nvSpPr>
        <p:spPr>
          <a:xfrm>
            <a:off x="2440277" y="1764771"/>
            <a:ext cx="1344083" cy="1227667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5060DCC-84BD-8C44-80D9-8CC5545A3463}"/>
              </a:ext>
            </a:extLst>
          </p:cNvPr>
          <p:cNvSpPr/>
          <p:nvPr/>
        </p:nvSpPr>
        <p:spPr>
          <a:xfrm>
            <a:off x="2522826" y="2145771"/>
            <a:ext cx="1195917" cy="340784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D4E874E-1B7D-3B4B-9807-159A1462C3E9}"/>
              </a:ext>
            </a:extLst>
          </p:cNvPr>
          <p:cNvSpPr/>
          <p:nvPr/>
        </p:nvSpPr>
        <p:spPr>
          <a:xfrm>
            <a:off x="2520711" y="2573338"/>
            <a:ext cx="1198033" cy="328084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DEA6C2C-28FB-6D4E-8E47-163BFC009CB2}"/>
              </a:ext>
            </a:extLst>
          </p:cNvPr>
          <p:cNvSpPr/>
          <p:nvPr/>
        </p:nvSpPr>
        <p:spPr>
          <a:xfrm>
            <a:off x="4435698" y="1455061"/>
            <a:ext cx="1534583" cy="2114551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latin typeface="Corbel" panose="020B0503020204020204"/>
              <a:ea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8255F2-EA52-C34F-8C5F-DDF06AAC5375}"/>
              </a:ext>
            </a:extLst>
          </p:cNvPr>
          <p:cNvSpPr/>
          <p:nvPr/>
        </p:nvSpPr>
        <p:spPr>
          <a:xfrm>
            <a:off x="4537298" y="3097593"/>
            <a:ext cx="1341967" cy="3640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E5E2ED-2077-B847-9DA5-8AD381CA5554}"/>
              </a:ext>
            </a:extLst>
          </p:cNvPr>
          <p:cNvSpPr/>
          <p:nvPr/>
        </p:nvSpPr>
        <p:spPr>
          <a:xfrm>
            <a:off x="4537298" y="1795845"/>
            <a:ext cx="1341967" cy="1229783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9CC062E-7B9F-554E-B7D1-C2DA76919C82}"/>
              </a:ext>
            </a:extLst>
          </p:cNvPr>
          <p:cNvSpPr/>
          <p:nvPr/>
        </p:nvSpPr>
        <p:spPr>
          <a:xfrm>
            <a:off x="4619847" y="2176845"/>
            <a:ext cx="1195917" cy="3407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31D766C-2CF1-5C4D-BEF2-8857D3049BCB}"/>
              </a:ext>
            </a:extLst>
          </p:cNvPr>
          <p:cNvSpPr/>
          <p:nvPr/>
        </p:nvSpPr>
        <p:spPr>
          <a:xfrm>
            <a:off x="4617731" y="2606527"/>
            <a:ext cx="1198033" cy="3259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05EB884-A519-3246-B067-4F70E301F304}"/>
              </a:ext>
            </a:extLst>
          </p:cNvPr>
          <p:cNvSpPr/>
          <p:nvPr/>
        </p:nvSpPr>
        <p:spPr>
          <a:xfrm>
            <a:off x="6510031" y="1450401"/>
            <a:ext cx="1536700" cy="2114551"/>
          </a:xfrm>
          <a:prstGeom prst="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latin typeface="Corbel" panose="020B0503020204020204"/>
              <a:ea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B361BD-3416-1F43-9D97-421FE60CBBB1}"/>
              </a:ext>
            </a:extLst>
          </p:cNvPr>
          <p:cNvSpPr/>
          <p:nvPr/>
        </p:nvSpPr>
        <p:spPr>
          <a:xfrm>
            <a:off x="6613749" y="3090818"/>
            <a:ext cx="1341967" cy="3640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B679361-9E5E-2647-85C9-C6F340727759}"/>
              </a:ext>
            </a:extLst>
          </p:cNvPr>
          <p:cNvSpPr/>
          <p:nvPr/>
        </p:nvSpPr>
        <p:spPr>
          <a:xfrm>
            <a:off x="6613749" y="1789067"/>
            <a:ext cx="1341967" cy="1229784"/>
          </a:xfrm>
          <a:prstGeom prst="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latin typeface="Corbel" panose="020B0503020204020204"/>
                <a:ea typeface="幼圆" panose="02010509060101010101" pitchFamily="49" charset="-122"/>
              </a:rPr>
              <a:t>Pod/container</a:t>
            </a:r>
            <a:endParaRPr lang="en-US" sz="1600" kern="0" dirty="0">
              <a:latin typeface="Corbel" panose="020B0503020204020204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259924-BFB1-CF48-BA3F-BF5338F7DC22}"/>
              </a:ext>
            </a:extLst>
          </p:cNvPr>
          <p:cNvSpPr/>
          <p:nvPr/>
        </p:nvSpPr>
        <p:spPr>
          <a:xfrm>
            <a:off x="6694182" y="2172185"/>
            <a:ext cx="1198033" cy="338667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rgbClr val="FFFFFF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536830D-0C8F-FA4D-B300-42EE2D21A973}"/>
              </a:ext>
            </a:extLst>
          </p:cNvPr>
          <p:cNvSpPr/>
          <p:nvPr/>
        </p:nvSpPr>
        <p:spPr>
          <a:xfrm>
            <a:off x="6692065" y="2599751"/>
            <a:ext cx="1200151" cy="328083"/>
          </a:xfrm>
          <a:prstGeom prst="rect">
            <a:avLst/>
          </a:prstGeom>
          <a:solidFill>
            <a:srgbClr val="40BAD2"/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rgbClr val="FFFFFF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3830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Kata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成立于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年末，前身是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Intel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en-US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ClearContainer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en-US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runV</a:t>
            </a:r>
            <a:endParaRPr lang="en-US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en-US" altLang="en-US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开源项目，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2 license,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OpenStack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基金会管理，现已加入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endParaRPr lang="en-US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包含五家初创成员：</a:t>
            </a:r>
            <a:r>
              <a:rPr lang="en-US" altLang="en-US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Intel，Hyper，Huawei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en-US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Google，Microsoft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致力于打造一套基于轻量级虚拟化技术的容器新架构，融合了容器的轻快与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的强隔离优点。遵循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标准，可平滑对接</a:t>
            </a:r>
            <a:r>
              <a:rPr lang="en-US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K8S。</a:t>
            </a:r>
          </a:p>
          <a:p>
            <a:endParaRPr kumimoji="1"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99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Kata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基本架构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3974232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可以选择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Qemu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Qemu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-lite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Nemu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Firecracker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Acrn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lvl="1" indent="-228600">
              <a:lnSpc>
                <a:spcPct val="120000"/>
              </a:lnSpc>
              <a:spcBef>
                <a:spcPts val="1200"/>
              </a:spcBef>
            </a:pP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Kata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2648B3-CD54-494E-BE95-E497FA07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609353"/>
            <a:ext cx="6670257" cy="373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117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Kata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对接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K8s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最优方案</a:t>
            </a:r>
            <a:b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</a:b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—containerd-shimv2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0A5014-191F-C04C-B670-44A883077022}"/>
              </a:ext>
            </a:extLst>
          </p:cNvPr>
          <p:cNvSpPr/>
          <p:nvPr/>
        </p:nvSpPr>
        <p:spPr>
          <a:xfrm>
            <a:off x="2116560" y="2550022"/>
            <a:ext cx="1344537" cy="2491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kubelet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FB799F-9A48-234A-8547-2FE4F980402D}"/>
              </a:ext>
            </a:extLst>
          </p:cNvPr>
          <p:cNvSpPr/>
          <p:nvPr/>
        </p:nvSpPr>
        <p:spPr>
          <a:xfrm>
            <a:off x="6600056" y="2420888"/>
            <a:ext cx="432048" cy="1109371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sz="1050" dirty="0"/>
              <a:t>Kata-proxy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E1F06-572C-ED43-BD9E-7D39C57F4A65}"/>
              </a:ext>
            </a:extLst>
          </p:cNvPr>
          <p:cNvSpPr/>
          <p:nvPr/>
        </p:nvSpPr>
        <p:spPr>
          <a:xfrm>
            <a:off x="7197104" y="2430845"/>
            <a:ext cx="1586602" cy="110937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sz="1050" dirty="0"/>
              <a:t>Pod sandbox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E223A2-02DD-5F47-86F2-E932F12F8153}"/>
              </a:ext>
            </a:extLst>
          </p:cNvPr>
          <p:cNvSpPr/>
          <p:nvPr/>
        </p:nvSpPr>
        <p:spPr>
          <a:xfrm>
            <a:off x="7345443" y="3099898"/>
            <a:ext cx="1059201" cy="360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E5E0D9-1C09-7E4A-B64F-1A6AB0203A37}"/>
              </a:ext>
            </a:extLst>
          </p:cNvPr>
          <p:cNvSpPr/>
          <p:nvPr/>
        </p:nvSpPr>
        <p:spPr>
          <a:xfrm>
            <a:off x="7345444" y="2695527"/>
            <a:ext cx="559609" cy="2989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agent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FE61C2-9DE3-C842-9991-D615C97A282F}"/>
              </a:ext>
            </a:extLst>
          </p:cNvPr>
          <p:cNvSpPr/>
          <p:nvPr/>
        </p:nvSpPr>
        <p:spPr>
          <a:xfrm>
            <a:off x="7227113" y="3891361"/>
            <a:ext cx="1586602" cy="15726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sz="1050" dirty="0"/>
              <a:t>Pod sandbox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FEE538-055F-974A-98D1-162193E1745F}"/>
              </a:ext>
            </a:extLst>
          </p:cNvPr>
          <p:cNvSpPr/>
          <p:nvPr/>
        </p:nvSpPr>
        <p:spPr>
          <a:xfrm>
            <a:off x="7375452" y="4560413"/>
            <a:ext cx="1059201" cy="35688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2C5BC7-14E3-E648-A754-F7471C49DAEA}"/>
              </a:ext>
            </a:extLst>
          </p:cNvPr>
          <p:cNvSpPr/>
          <p:nvPr/>
        </p:nvSpPr>
        <p:spPr>
          <a:xfrm>
            <a:off x="7375453" y="4156042"/>
            <a:ext cx="559609" cy="2960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agent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34D163-9071-3246-B1CE-335351125F70}"/>
              </a:ext>
            </a:extLst>
          </p:cNvPr>
          <p:cNvSpPr/>
          <p:nvPr/>
        </p:nvSpPr>
        <p:spPr>
          <a:xfrm>
            <a:off x="7375452" y="5030905"/>
            <a:ext cx="1059201" cy="35688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3231E5-FFDB-A045-A017-3A50DBCC8D27}"/>
              </a:ext>
            </a:extLst>
          </p:cNvPr>
          <p:cNvSpPr/>
          <p:nvPr/>
        </p:nvSpPr>
        <p:spPr>
          <a:xfrm>
            <a:off x="4244828" y="2858470"/>
            <a:ext cx="1368152" cy="360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Kata-containerd-shim-v2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793687-2B30-FA46-9056-93D0B4B011A2}"/>
              </a:ext>
            </a:extLst>
          </p:cNvPr>
          <p:cNvSpPr/>
          <p:nvPr/>
        </p:nvSpPr>
        <p:spPr>
          <a:xfrm>
            <a:off x="6643427" y="3890814"/>
            <a:ext cx="432048" cy="157268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sz="1050" dirty="0"/>
              <a:t>Kata-proxy</a:t>
            </a:r>
          </a:p>
        </p:txBody>
      </p:sp>
      <p:cxnSp>
        <p:nvCxnSpPr>
          <p:cNvPr id="15" name="直接箭头连接符 36">
            <a:extLst>
              <a:ext uri="{FF2B5EF4-FFF2-40B4-BE49-F238E27FC236}">
                <a16:creationId xmlns:a16="http://schemas.microsoft.com/office/drawing/2014/main" id="{E0BCE778-2374-A64B-982D-16E710E0FD03}"/>
              </a:ext>
            </a:extLst>
          </p:cNvPr>
          <p:cNvCxnSpPr>
            <a:endCxn id="13" idx="1"/>
          </p:cNvCxnSpPr>
          <p:nvPr/>
        </p:nvCxnSpPr>
        <p:spPr>
          <a:xfrm flipV="1">
            <a:off x="3461097" y="3038695"/>
            <a:ext cx="783731" cy="103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0">
            <a:extLst>
              <a:ext uri="{FF2B5EF4-FFF2-40B4-BE49-F238E27FC236}">
                <a16:creationId xmlns:a16="http://schemas.microsoft.com/office/drawing/2014/main" id="{400CC15E-A08E-5846-80C8-95DC89CDF359}"/>
              </a:ext>
            </a:extLst>
          </p:cNvPr>
          <p:cNvCxnSpPr>
            <a:endCxn id="18" idx="1"/>
          </p:cNvCxnSpPr>
          <p:nvPr/>
        </p:nvCxnSpPr>
        <p:spPr>
          <a:xfrm>
            <a:off x="3461097" y="4076648"/>
            <a:ext cx="791703" cy="70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81">
            <a:extLst>
              <a:ext uri="{FF2B5EF4-FFF2-40B4-BE49-F238E27FC236}">
                <a16:creationId xmlns:a16="http://schemas.microsoft.com/office/drawing/2014/main" id="{E0D40FF5-7275-AB4E-9ADD-93C42DFE6BFE}"/>
              </a:ext>
            </a:extLst>
          </p:cNvPr>
          <p:cNvCxnSpPr>
            <a:stCxn id="4" idx="2"/>
            <a:endCxn id="23" idx="0"/>
          </p:cNvCxnSpPr>
          <p:nvPr/>
        </p:nvCxnSpPr>
        <p:spPr>
          <a:xfrm flipH="1">
            <a:off x="2788030" y="2799141"/>
            <a:ext cx="799" cy="40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4354240-86E0-5944-AF59-17147CBF5493}"/>
              </a:ext>
            </a:extLst>
          </p:cNvPr>
          <p:cNvSpPr/>
          <p:nvPr/>
        </p:nvSpPr>
        <p:spPr>
          <a:xfrm>
            <a:off x="4252800" y="4601990"/>
            <a:ext cx="1368152" cy="360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Kata-containerd-shim-v2</a:t>
            </a:r>
          </a:p>
        </p:txBody>
      </p: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1630AF88-00BE-8140-B2A3-8621207730B1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 flipV="1">
            <a:off x="5620952" y="4738858"/>
            <a:ext cx="1754500" cy="43357"/>
          </a:xfrm>
          <a:prstGeom prst="bentConnector3">
            <a:avLst>
              <a:gd name="adj1" fmla="val 3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75A35D30-0211-B843-A9ED-ACD43C394D28}"/>
              </a:ext>
            </a:extLst>
          </p:cNvPr>
          <p:cNvCxnSpPr>
            <a:stCxn id="18" idx="3"/>
            <a:endCxn id="12" idx="1"/>
          </p:cNvCxnSpPr>
          <p:nvPr/>
        </p:nvCxnSpPr>
        <p:spPr>
          <a:xfrm>
            <a:off x="5620952" y="4782215"/>
            <a:ext cx="1754500" cy="427135"/>
          </a:xfrm>
          <a:prstGeom prst="bentConnector3">
            <a:avLst>
              <a:gd name="adj1" fmla="val 3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E2BF17DB-34EB-E540-A9E0-B35791B0B7BC}"/>
              </a:ext>
            </a:extLst>
          </p:cNvPr>
          <p:cNvCxnSpPr>
            <a:stCxn id="13" idx="3"/>
            <a:endCxn id="7" idx="1"/>
          </p:cNvCxnSpPr>
          <p:nvPr/>
        </p:nvCxnSpPr>
        <p:spPr>
          <a:xfrm>
            <a:off x="5612980" y="3038695"/>
            <a:ext cx="1732463" cy="241428"/>
          </a:xfrm>
          <a:prstGeom prst="bentConnector3">
            <a:avLst>
              <a:gd name="adj1" fmla="val 39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5EC007D-D467-2E48-9218-4B10D70442CE}"/>
              </a:ext>
            </a:extLst>
          </p:cNvPr>
          <p:cNvSpPr txBox="1"/>
          <p:nvPr/>
        </p:nvSpPr>
        <p:spPr>
          <a:xfrm>
            <a:off x="6183027" y="3305717"/>
            <a:ext cx="783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init</a:t>
            </a:r>
            <a:r>
              <a:rPr lang="en-US" sz="1000" dirty="0">
                <a:solidFill>
                  <a:srgbClr val="FF0000"/>
                </a:solidFill>
              </a:rPr>
              <a:t>/exec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8CDC9A-832A-B54B-920A-BFA66CF9CCF7}"/>
              </a:ext>
            </a:extLst>
          </p:cNvPr>
          <p:cNvSpPr/>
          <p:nvPr/>
        </p:nvSpPr>
        <p:spPr>
          <a:xfrm>
            <a:off x="2114963" y="3207671"/>
            <a:ext cx="1346134" cy="15641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dirty="0" err="1">
                <a:solidFill>
                  <a:srgbClr val="FF0000"/>
                </a:solidFill>
              </a:rPr>
              <a:t>Containerd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D842860-2532-1C4B-8C0D-6B42B315DE2A}"/>
              </a:ext>
            </a:extLst>
          </p:cNvPr>
          <p:cNvSpPr/>
          <p:nvPr/>
        </p:nvSpPr>
        <p:spPr>
          <a:xfrm>
            <a:off x="2229505" y="3563198"/>
            <a:ext cx="1158808" cy="246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CRI plugin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EF6C4C82-AC37-4143-B67F-E6D65DBF5783}"/>
              </a:ext>
            </a:extLst>
          </p:cNvPr>
          <p:cNvSpPr/>
          <p:nvPr/>
        </p:nvSpPr>
        <p:spPr>
          <a:xfrm>
            <a:off x="2233425" y="4185056"/>
            <a:ext cx="1158808" cy="246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Meta service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8AF4065-ED6D-BB44-B36C-22DC252B15D7}"/>
              </a:ext>
            </a:extLst>
          </p:cNvPr>
          <p:cNvSpPr/>
          <p:nvPr/>
        </p:nvSpPr>
        <p:spPr>
          <a:xfrm>
            <a:off x="2233425" y="3874758"/>
            <a:ext cx="1158808" cy="246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Storage service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71BFCD3-DB72-6D4E-ACDE-72DC843E56AA}"/>
              </a:ext>
            </a:extLst>
          </p:cNvPr>
          <p:cNvSpPr/>
          <p:nvPr/>
        </p:nvSpPr>
        <p:spPr>
          <a:xfrm>
            <a:off x="2233425" y="4482753"/>
            <a:ext cx="1158808" cy="246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Runtime service</a:t>
            </a:r>
          </a:p>
        </p:txBody>
      </p:sp>
    </p:spTree>
    <p:extLst>
      <p:ext uri="{BB962C8B-B14F-4D97-AF65-F5344CB8AC3E}">
        <p14:creationId xmlns:p14="http://schemas.microsoft.com/office/powerpoint/2010/main" val="3137161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Gvisor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与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kata</a:t>
            </a: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5990456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相同点：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定位类似：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都工作在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做隔离，有独立的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不同点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可以使用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ptrace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，成为完全的用户态进程隔离方案，不依赖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重写了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合并了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sentry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资源管理更加灵活，支持内存自动扩缩容。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AA246-FED6-2348-9097-43A14B2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301750"/>
            <a:ext cx="49149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再看容器生态栈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CE148C-92FF-AF4F-81F6-D4630626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pasted-image.pdf">
            <a:extLst>
              <a:ext uri="{FF2B5EF4-FFF2-40B4-BE49-F238E27FC236}">
                <a16:creationId xmlns:a16="http://schemas.microsoft.com/office/drawing/2014/main" id="{55AEF7F8-07F7-044E-9F9D-00C712F3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" descr="pasted-image.pdf">
            <a:extLst>
              <a:ext uri="{FF2B5EF4-FFF2-40B4-BE49-F238E27FC236}">
                <a16:creationId xmlns:a16="http://schemas.microsoft.com/office/drawing/2014/main" id="{BC0C393D-3A4F-BF40-923B-DE6AA04A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3F8AC7-86EC-E94D-9FEE-91E285723594}"/>
              </a:ext>
            </a:extLst>
          </p:cNvPr>
          <p:cNvSpPr>
            <a:spLocks/>
          </p:cNvSpPr>
          <p:nvPr/>
        </p:nvSpPr>
        <p:spPr bwMode="auto">
          <a:xfrm>
            <a:off x="941388" y="1658275"/>
            <a:ext cx="10843244" cy="756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编排调度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325E21-F242-844E-8BF8-288BFE1A4DF0}"/>
              </a:ext>
            </a:extLst>
          </p:cNvPr>
          <p:cNvSpPr/>
          <p:nvPr/>
        </p:nvSpPr>
        <p:spPr bwMode="auto">
          <a:xfrm>
            <a:off x="5513539" y="1878184"/>
            <a:ext cx="1440160" cy="3488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Kubernetes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8C24EA-12A4-2245-9B53-3052B73593FB}"/>
              </a:ext>
            </a:extLst>
          </p:cNvPr>
          <p:cNvSpPr/>
          <p:nvPr/>
        </p:nvSpPr>
        <p:spPr bwMode="auto">
          <a:xfrm>
            <a:off x="2122767" y="1884696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Swarm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1BEC9C-EBF5-EC42-95DA-ACC92D25F8D7}"/>
              </a:ext>
            </a:extLst>
          </p:cNvPr>
          <p:cNvSpPr/>
          <p:nvPr/>
        </p:nvSpPr>
        <p:spPr bwMode="auto">
          <a:xfrm>
            <a:off x="10069233" y="1861868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Mesos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531B69-BDAD-7B45-97ED-B382840577CD}"/>
              </a:ext>
            </a:extLst>
          </p:cNvPr>
          <p:cNvSpPr>
            <a:spLocks/>
          </p:cNvSpPr>
          <p:nvPr/>
        </p:nvSpPr>
        <p:spPr bwMode="auto">
          <a:xfrm>
            <a:off x="945950" y="3507381"/>
            <a:ext cx="6665254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容器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运行时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6F0F54-41CB-A043-AB19-D990D174851A}"/>
              </a:ext>
            </a:extLst>
          </p:cNvPr>
          <p:cNvSpPr/>
          <p:nvPr/>
        </p:nvSpPr>
        <p:spPr bwMode="auto">
          <a:xfrm>
            <a:off x="1797659" y="4276975"/>
            <a:ext cx="1440160" cy="34881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3A0467-D947-FC43-AF65-BC5899197E65}"/>
              </a:ext>
            </a:extLst>
          </p:cNvPr>
          <p:cNvSpPr/>
          <p:nvPr/>
        </p:nvSpPr>
        <p:spPr bwMode="auto">
          <a:xfrm>
            <a:off x="1797659" y="3701249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dockerd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9EAFF8-5617-3740-AF5A-7367FD83A353}"/>
              </a:ext>
            </a:extLst>
          </p:cNvPr>
          <p:cNvSpPr/>
          <p:nvPr/>
        </p:nvSpPr>
        <p:spPr bwMode="auto">
          <a:xfrm>
            <a:off x="4549069" y="5293707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5CAE6B-124A-2648-9C2A-39CF3CDC597C}"/>
              </a:ext>
            </a:extLst>
          </p:cNvPr>
          <p:cNvSpPr/>
          <p:nvPr/>
        </p:nvSpPr>
        <p:spPr bwMode="auto">
          <a:xfrm>
            <a:off x="5822008" y="3743301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rkt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B54AC7-0941-7249-BB00-978CFA972AFC}"/>
              </a:ext>
            </a:extLst>
          </p:cNvPr>
          <p:cNvSpPr/>
          <p:nvPr/>
        </p:nvSpPr>
        <p:spPr bwMode="auto">
          <a:xfrm>
            <a:off x="2729713" y="5312469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Kata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BB2A26-548A-2444-BF4F-2BA329614A5D}"/>
              </a:ext>
            </a:extLst>
          </p:cNvPr>
          <p:cNvSpPr/>
          <p:nvPr/>
        </p:nvSpPr>
        <p:spPr bwMode="auto">
          <a:xfrm>
            <a:off x="1045197" y="5295901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Gvisor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513EBF-F0C9-304C-902B-85EC20E4C3D2}"/>
              </a:ext>
            </a:extLst>
          </p:cNvPr>
          <p:cNvSpPr>
            <a:spLocks/>
          </p:cNvSpPr>
          <p:nvPr/>
        </p:nvSpPr>
        <p:spPr bwMode="auto">
          <a:xfrm>
            <a:off x="941388" y="2750752"/>
            <a:ext cx="6666780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AB3567-916C-EB45-8BF5-B93E6E2EFD08}"/>
              </a:ext>
            </a:extLst>
          </p:cNvPr>
          <p:cNvSpPr/>
          <p:nvPr/>
        </p:nvSpPr>
        <p:spPr bwMode="auto">
          <a:xfrm>
            <a:off x="1797659" y="2836778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dockershim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FF0682-F84B-3B49-8434-0971DF6CFB67}"/>
              </a:ext>
            </a:extLst>
          </p:cNvPr>
          <p:cNvSpPr/>
          <p:nvPr/>
        </p:nvSpPr>
        <p:spPr bwMode="auto">
          <a:xfrm>
            <a:off x="3470999" y="2825686"/>
            <a:ext cx="1987271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Cri-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5E3A94-80EC-7640-B70A-31DF2CB76D21}"/>
              </a:ext>
            </a:extLst>
          </p:cNvPr>
          <p:cNvSpPr/>
          <p:nvPr/>
        </p:nvSpPr>
        <p:spPr bwMode="auto">
          <a:xfrm>
            <a:off x="5634981" y="2836778"/>
            <a:ext cx="1757164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Cri-o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3C9DC44-2EAA-504C-8175-775F6993866E}"/>
              </a:ext>
            </a:extLst>
          </p:cNvPr>
          <p:cNvCxnSpPr>
            <a:stCxn id="10" idx="2"/>
            <a:endCxn id="21" idx="0"/>
          </p:cNvCxnSpPr>
          <p:nvPr/>
        </p:nvCxnSpPr>
        <p:spPr bwMode="auto">
          <a:xfrm flipH="1">
            <a:off x="2517739" y="2226997"/>
            <a:ext cx="3715880" cy="60978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113A3A9-8C47-4048-B0F1-2475ADCA568E}"/>
              </a:ext>
            </a:extLst>
          </p:cNvPr>
          <p:cNvCxnSpPr>
            <a:stCxn id="21" idx="2"/>
            <a:endCxn id="15" idx="0"/>
          </p:cNvCxnSpPr>
          <p:nvPr/>
        </p:nvCxnSpPr>
        <p:spPr bwMode="auto">
          <a:xfrm>
            <a:off x="2517739" y="3185591"/>
            <a:ext cx="0" cy="51565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EFEB6BE-C800-1A41-A955-32C5D3F19A1D}"/>
              </a:ext>
            </a:extLst>
          </p:cNvPr>
          <p:cNvCxnSpPr>
            <a:stCxn id="15" idx="2"/>
            <a:endCxn id="14" idx="0"/>
          </p:cNvCxnSpPr>
          <p:nvPr/>
        </p:nvCxnSpPr>
        <p:spPr bwMode="auto">
          <a:xfrm>
            <a:off x="2517739" y="4050062"/>
            <a:ext cx="0" cy="22691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579300B-D7FB-A44C-8D29-12CE1857FC06}"/>
              </a:ext>
            </a:extLst>
          </p:cNvPr>
          <p:cNvCxnSpPr>
            <a:stCxn id="14" idx="2"/>
            <a:endCxn id="16" idx="0"/>
          </p:cNvCxnSpPr>
          <p:nvPr/>
        </p:nvCxnSpPr>
        <p:spPr bwMode="auto">
          <a:xfrm>
            <a:off x="2517739" y="4625788"/>
            <a:ext cx="2751410" cy="667919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14BC6EF-04E7-E14A-9437-021EAC0F9DEF}"/>
              </a:ext>
            </a:extLst>
          </p:cNvPr>
          <p:cNvCxnSpPr>
            <a:stCxn id="14" idx="2"/>
            <a:endCxn id="18" idx="0"/>
          </p:cNvCxnSpPr>
          <p:nvPr/>
        </p:nvCxnSpPr>
        <p:spPr bwMode="auto">
          <a:xfrm>
            <a:off x="2517739" y="4625788"/>
            <a:ext cx="932054" cy="68668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788E71B-5752-8946-9876-5C79EB38E88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 bwMode="auto">
          <a:xfrm flipH="1">
            <a:off x="1765277" y="4625788"/>
            <a:ext cx="752462" cy="67011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1BF5A6A-25ED-944C-B6B3-D401253692FA}"/>
              </a:ext>
            </a:extLst>
          </p:cNvPr>
          <p:cNvCxnSpPr>
            <a:stCxn id="22" idx="2"/>
            <a:endCxn id="14" idx="3"/>
          </p:cNvCxnSpPr>
          <p:nvPr/>
        </p:nvCxnSpPr>
        <p:spPr bwMode="auto">
          <a:xfrm flipH="1">
            <a:off x="3237819" y="3174499"/>
            <a:ext cx="1226816" cy="127688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F1E7FA9-4362-CE46-870F-DA5EAB7294DB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 bwMode="auto">
          <a:xfrm flipH="1">
            <a:off x="4464635" y="2226997"/>
            <a:ext cx="1768984" cy="598689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12A16F0-CB2C-D64D-85E2-962616AD1F09}"/>
              </a:ext>
            </a:extLst>
          </p:cNvPr>
          <p:cNvCxnSpPr>
            <a:stCxn id="10" idx="2"/>
            <a:endCxn id="23" idx="0"/>
          </p:cNvCxnSpPr>
          <p:nvPr/>
        </p:nvCxnSpPr>
        <p:spPr bwMode="auto">
          <a:xfrm>
            <a:off x="6233619" y="2226997"/>
            <a:ext cx="279944" cy="60978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3D86024-03D5-7741-8276-6ADFA5315228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 bwMode="auto">
          <a:xfrm flipH="1">
            <a:off x="5269149" y="3185591"/>
            <a:ext cx="1244414" cy="210811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BD27642-849A-084F-A758-8C30E2FB96D6}"/>
              </a:ext>
            </a:extLst>
          </p:cNvPr>
          <p:cNvCxnSpPr>
            <a:stCxn id="23" idx="2"/>
            <a:endCxn id="18" idx="0"/>
          </p:cNvCxnSpPr>
          <p:nvPr/>
        </p:nvCxnSpPr>
        <p:spPr bwMode="auto">
          <a:xfrm flipH="1">
            <a:off x="3449793" y="3185591"/>
            <a:ext cx="3063770" cy="212687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57D40C2-5C1C-244D-B7DE-3D1A7D6610BE}"/>
              </a:ext>
            </a:extLst>
          </p:cNvPr>
          <p:cNvSpPr>
            <a:spLocks/>
          </p:cNvSpPr>
          <p:nvPr/>
        </p:nvSpPr>
        <p:spPr bwMode="auto">
          <a:xfrm>
            <a:off x="7973999" y="2780698"/>
            <a:ext cx="1700261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CNI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网络 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C583BD0-7A32-DF4D-BB15-B0E88CD66E0E}"/>
              </a:ext>
            </a:extLst>
          </p:cNvPr>
          <p:cNvSpPr>
            <a:spLocks/>
          </p:cNvSpPr>
          <p:nvPr/>
        </p:nvSpPr>
        <p:spPr bwMode="auto">
          <a:xfrm>
            <a:off x="9928329" y="2799276"/>
            <a:ext cx="1581064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CSI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存储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12D6322-9A0A-6842-BC50-29AC5A31B1AE}"/>
              </a:ext>
            </a:extLst>
          </p:cNvPr>
          <p:cNvSpPr>
            <a:spLocks/>
          </p:cNvSpPr>
          <p:nvPr/>
        </p:nvSpPr>
        <p:spPr bwMode="auto">
          <a:xfrm>
            <a:off x="7974000" y="3567185"/>
            <a:ext cx="1700261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网络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8BCB754-518B-9645-A540-E601CF4A2339}"/>
              </a:ext>
            </a:extLst>
          </p:cNvPr>
          <p:cNvSpPr/>
          <p:nvPr/>
        </p:nvSpPr>
        <p:spPr bwMode="auto">
          <a:xfrm>
            <a:off x="8160637" y="3968827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Flannel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65BB42C-621E-9049-9C5E-08EF1D55B4D0}"/>
              </a:ext>
            </a:extLst>
          </p:cNvPr>
          <p:cNvSpPr/>
          <p:nvPr/>
        </p:nvSpPr>
        <p:spPr bwMode="auto">
          <a:xfrm>
            <a:off x="8164376" y="4471014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Canal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70077E-AAFB-1441-9519-2D202CB57391}"/>
              </a:ext>
            </a:extLst>
          </p:cNvPr>
          <p:cNvSpPr/>
          <p:nvPr/>
        </p:nvSpPr>
        <p:spPr bwMode="auto">
          <a:xfrm>
            <a:off x="8160637" y="501643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Calico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3DFB1B-E720-B843-B6B3-BD16C735BADE}"/>
              </a:ext>
            </a:extLst>
          </p:cNvPr>
          <p:cNvSpPr/>
          <p:nvPr/>
        </p:nvSpPr>
        <p:spPr bwMode="auto">
          <a:xfrm>
            <a:off x="8160637" y="5483502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其他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…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8D2798D-6D3B-7B4F-B5DE-69C7DE8D2B72}"/>
              </a:ext>
            </a:extLst>
          </p:cNvPr>
          <p:cNvCxnSpPr>
            <a:stCxn id="10" idx="2"/>
            <a:endCxn id="35" idx="0"/>
          </p:cNvCxnSpPr>
          <p:nvPr/>
        </p:nvCxnSpPr>
        <p:spPr bwMode="auto">
          <a:xfrm>
            <a:off x="6233619" y="2226997"/>
            <a:ext cx="2590511" cy="55370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DB46762B-38A2-3044-99FC-DD815A4036C3}"/>
              </a:ext>
            </a:extLst>
          </p:cNvPr>
          <p:cNvCxnSpPr>
            <a:stCxn id="10" idx="2"/>
            <a:endCxn id="36" idx="0"/>
          </p:cNvCxnSpPr>
          <p:nvPr/>
        </p:nvCxnSpPr>
        <p:spPr bwMode="auto">
          <a:xfrm>
            <a:off x="6233619" y="2226997"/>
            <a:ext cx="4485242" cy="572279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A57500C-B83B-B246-9776-D4638D2A5E97}"/>
              </a:ext>
            </a:extLst>
          </p:cNvPr>
          <p:cNvCxnSpPr>
            <a:stCxn id="35" idx="2"/>
            <a:endCxn id="37" idx="0"/>
          </p:cNvCxnSpPr>
          <p:nvPr/>
        </p:nvCxnSpPr>
        <p:spPr bwMode="auto">
          <a:xfrm>
            <a:off x="8824130" y="3302032"/>
            <a:ext cx="1" cy="26515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9491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8D5F8CEE-EBCF-5649-AF0A-3C21D41EDB00}"/>
              </a:ext>
            </a:extLst>
          </p:cNvPr>
          <p:cNvSpPr>
            <a:spLocks/>
          </p:cNvSpPr>
          <p:nvPr/>
        </p:nvSpPr>
        <p:spPr bwMode="auto">
          <a:xfrm>
            <a:off x="-1588" y="-6350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2E54AAB-A3D9-B848-80D0-439B12528E23}"/>
              </a:ext>
            </a:extLst>
          </p:cNvPr>
          <p:cNvSpPr>
            <a:spLocks/>
          </p:cNvSpPr>
          <p:nvPr/>
        </p:nvSpPr>
        <p:spPr bwMode="auto">
          <a:xfrm>
            <a:off x="0" y="5773738"/>
            <a:ext cx="12192000" cy="1084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7411" name="Picture 3" descr="pasted-image.pdf">
            <a:extLst>
              <a:ext uri="{FF2B5EF4-FFF2-40B4-BE49-F238E27FC236}">
                <a16:creationId xmlns:a16="http://schemas.microsoft.com/office/drawing/2014/main" id="{B495553B-2FF7-6244-ACFC-834C43CA8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4" name="Rectangle 6">
            <a:extLst>
              <a:ext uri="{FF2B5EF4-FFF2-40B4-BE49-F238E27FC236}">
                <a16:creationId xmlns:a16="http://schemas.microsoft.com/office/drawing/2014/main" id="{7FEF7096-E006-F84A-8D02-DB6554B8186E}"/>
              </a:ext>
            </a:extLst>
          </p:cNvPr>
          <p:cNvSpPr>
            <a:spLocks/>
          </p:cNvSpPr>
          <p:nvPr/>
        </p:nvSpPr>
        <p:spPr bwMode="auto">
          <a:xfrm>
            <a:off x="1171575" y="3425825"/>
            <a:ext cx="4152900" cy="32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张伟</a:t>
            </a:r>
            <a:r>
              <a:rPr kumimoji="0" lang="en-US" altLang="zh-CN" sz="1800" dirty="0">
                <a:solidFill>
                  <a:srgbClr val="F5F5F5"/>
                </a:solidFill>
                <a:ea typeface="宋体" panose="02010600030101010101" pitchFamily="2" charset="-122"/>
              </a:rPr>
              <a:t>(</a:t>
            </a: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方寸</a:t>
            </a:r>
            <a:r>
              <a:rPr kumimoji="0" lang="en-US" altLang="zh-CN" sz="1800" dirty="0">
                <a:solidFill>
                  <a:srgbClr val="F5F5F5"/>
                </a:solidFill>
                <a:ea typeface="宋体" panose="02010600030101010101" pitchFamily="2" charset="-122"/>
              </a:rPr>
              <a:t>)</a:t>
            </a:r>
            <a:endParaRPr kumimoji="0"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3610F985-E660-6E44-A2E6-9AA0FA776482}"/>
              </a:ext>
            </a:extLst>
          </p:cNvPr>
          <p:cNvSpPr>
            <a:spLocks/>
          </p:cNvSpPr>
          <p:nvPr/>
        </p:nvSpPr>
        <p:spPr bwMode="auto">
          <a:xfrm>
            <a:off x="1141413" y="1309688"/>
            <a:ext cx="75628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>
                <a:solidFill>
                  <a:srgbClr val="FFFFFF"/>
                </a:solidFill>
                <a:ea typeface="宋体" panose="02010600030101010101" pitchFamily="2" charset="-122"/>
              </a:rPr>
              <a:t>谢谢</a:t>
            </a:r>
            <a:endParaRPr kumimoji="0" lang="zh-CN" altLang="en-US" sz="1800" b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D640E981-B2F4-EC4D-BB84-40BBA028065E}"/>
              </a:ext>
            </a:extLst>
          </p:cNvPr>
          <p:cNvSpPr>
            <a:spLocks/>
          </p:cNvSpPr>
          <p:nvPr/>
        </p:nvSpPr>
        <p:spPr bwMode="auto">
          <a:xfrm>
            <a:off x="1144588" y="2408238"/>
            <a:ext cx="5322887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en-US" altLang="zh-CN" sz="3000">
                <a:solidFill>
                  <a:srgbClr val="FFFFF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THANK YOU</a:t>
            </a:r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51BD2A80-A526-9A41-B1EF-1718A4B39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213" y="316865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3C37F4FC-700F-EF46-95D1-4EA92FF5B437}"/>
              </a:ext>
            </a:extLst>
          </p:cNvPr>
          <p:cNvSpPr>
            <a:spLocks/>
          </p:cNvSpPr>
          <p:nvPr/>
        </p:nvSpPr>
        <p:spPr bwMode="auto">
          <a:xfrm>
            <a:off x="4151313" y="2492375"/>
            <a:ext cx="4152900" cy="104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b="1" dirty="0">
                <a:solidFill>
                  <a:srgbClr val="F5F5F5"/>
                </a:solidFill>
                <a:ea typeface="宋体" panose="02010600030101010101" pitchFamily="2" charset="-122"/>
              </a:rPr>
              <a:t>联系方式：</a:t>
            </a: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（如果需要）</a:t>
            </a:r>
            <a:endParaRPr kumimoji="0" lang="en-US" altLang="zh-CN" sz="1800" dirty="0">
              <a:solidFill>
                <a:srgbClr val="F5F5F5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电话：</a:t>
            </a:r>
            <a:r>
              <a:rPr kumimoji="0" lang="en-US" altLang="zh-CN" sz="1800" dirty="0" err="1">
                <a:solidFill>
                  <a:srgbClr val="F5F5F5"/>
                </a:solidFill>
                <a:ea typeface="宋体" panose="02010600030101010101" pitchFamily="2" charset="-122"/>
              </a:rPr>
              <a:t>xxxx</a:t>
            </a:r>
            <a:endParaRPr kumimoji="0" lang="en-US" altLang="zh-CN" sz="1800" dirty="0">
              <a:solidFill>
                <a:srgbClr val="F5F5F5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sz="1800" dirty="0">
                <a:solidFill>
                  <a:srgbClr val="F5F5F5"/>
                </a:solidFill>
                <a:ea typeface="宋体" panose="02010600030101010101" pitchFamily="2" charset="-122"/>
              </a:rPr>
              <a:t>邮箱：</a:t>
            </a:r>
            <a:r>
              <a:rPr kumimoji="0" lang="en-US" altLang="zh-CN" sz="1800" dirty="0" err="1">
                <a:solidFill>
                  <a:srgbClr val="F5F5F5"/>
                </a:solidFill>
                <a:ea typeface="宋体" panose="02010600030101010101" pitchFamily="2" charset="-122"/>
              </a:rPr>
              <a:t>fangcun.zw@antfin.com</a:t>
            </a:r>
            <a:endParaRPr kumimoji="0" lang="en-US" altLang="zh-CN" sz="1800" dirty="0">
              <a:solidFill>
                <a:srgbClr val="F5F5F5"/>
              </a:solidFill>
              <a:ea typeface="宋体" panose="02010600030101010101" pitchFamily="2" charset="-122"/>
            </a:endParaRPr>
          </a:p>
        </p:txBody>
      </p:sp>
      <p:pic>
        <p:nvPicPr>
          <p:cNvPr id="51209" name="图片 11" descr="未标题-6-01.png">
            <a:extLst>
              <a:ext uri="{FF2B5EF4-FFF2-40B4-BE49-F238E27FC236}">
                <a16:creationId xmlns:a16="http://schemas.microsoft.com/office/drawing/2014/main" id="{68DACB44-14CD-F74C-ADA4-9A1762C24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67400"/>
            <a:ext cx="2138363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68EE916B-EFD7-774B-B7DC-D8699D21EE25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10652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 dirty="0" err="1">
                <a:solidFill>
                  <a:srgbClr val="53585F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www.antfin.com</a:t>
            </a:r>
            <a:endParaRPr lang="en-US" altLang="zh-CN" sz="900" dirty="0">
              <a:solidFill>
                <a:srgbClr val="53585F"/>
              </a:solidFill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51211" name="矩形 12">
            <a:extLst>
              <a:ext uri="{FF2B5EF4-FFF2-40B4-BE49-F238E27FC236}">
                <a16:creationId xmlns:a16="http://schemas.microsoft.com/office/drawing/2014/main" id="{FC198DD9-4796-0840-9D11-AE083CB68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013325"/>
            <a:ext cx="60960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algn="r">
              <a:lnSpc>
                <a:spcPct val="120000"/>
              </a:lnSpc>
            </a:pPr>
            <a:r>
              <a:rPr kumimoji="0" lang="zh-CN" altLang="en-US" sz="1400" b="1">
                <a:solidFill>
                  <a:schemeClr val="bg1"/>
                </a:solidFill>
                <a:ea typeface="宋体" panose="02010600030101010101" pitchFamily="2" charset="-122"/>
              </a:rPr>
              <a:t>* 仅限内部交流使用</a:t>
            </a:r>
          </a:p>
          <a:p>
            <a:pPr algn="r">
              <a:lnSpc>
                <a:spcPct val="120000"/>
              </a:lnSpc>
            </a:pPr>
            <a:r>
              <a:rPr kumimoji="0" lang="zh-CN" altLang="en-US" sz="1400" b="1">
                <a:solidFill>
                  <a:schemeClr val="bg1"/>
                </a:solidFill>
                <a:ea typeface="宋体" panose="02010600030101010101" pitchFamily="2" charset="-122"/>
              </a:rPr>
              <a:t>如果需要公开，请联系文档作者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8875E502-A2E9-604B-A537-B7D5DE90D9ED}"/>
              </a:ext>
            </a:extLst>
          </p:cNvPr>
          <p:cNvSpPr>
            <a:spLocks/>
          </p:cNvSpPr>
          <p:nvPr/>
        </p:nvSpPr>
        <p:spPr bwMode="auto">
          <a:xfrm>
            <a:off x="-1588" y="5773738"/>
            <a:ext cx="12195176" cy="1096962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EEBDFA8-4814-AC4B-990D-BA821D358966}"/>
              </a:ext>
            </a:extLst>
          </p:cNvPr>
          <p:cNvSpPr>
            <a:spLocks/>
          </p:cNvSpPr>
          <p:nvPr/>
        </p:nvSpPr>
        <p:spPr bwMode="auto">
          <a:xfrm>
            <a:off x="10252075" y="6194425"/>
            <a:ext cx="98425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www.antfin.com</a:t>
            </a:r>
          </a:p>
        </p:txBody>
      </p:sp>
      <p:pic>
        <p:nvPicPr>
          <p:cNvPr id="7171" name="Picture 3" descr="pasted-image.pdf">
            <a:extLst>
              <a:ext uri="{FF2B5EF4-FFF2-40B4-BE49-F238E27FC236}">
                <a16:creationId xmlns:a16="http://schemas.microsoft.com/office/drawing/2014/main" id="{AEAD4A14-8239-7745-B12D-84C70452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56102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681F3B9C-B320-B94C-9D0F-523D4A8E016F}"/>
              </a:ext>
            </a:extLst>
          </p:cNvPr>
          <p:cNvSpPr>
            <a:spLocks/>
          </p:cNvSpPr>
          <p:nvPr/>
        </p:nvSpPr>
        <p:spPr bwMode="auto">
          <a:xfrm>
            <a:off x="1130300" y="1357313"/>
            <a:ext cx="1284288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charset="0"/>
              <a:buNone/>
              <a:defRPr/>
            </a:pPr>
            <a:r>
              <a:rPr lang="en-US" altLang="zh-CN" sz="7000" b="1">
                <a:solidFill>
                  <a:srgbClr val="00A0E9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01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9E0E7D49-EF87-B841-A5A2-EF2ED822DF28}"/>
              </a:ext>
            </a:extLst>
          </p:cNvPr>
          <p:cNvSpPr>
            <a:spLocks/>
          </p:cNvSpPr>
          <p:nvPr/>
        </p:nvSpPr>
        <p:spPr bwMode="auto">
          <a:xfrm>
            <a:off x="2844799" y="1052513"/>
            <a:ext cx="6563563" cy="122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6000" b="1" dirty="0">
                <a:solidFill>
                  <a:srgbClr val="00A0E9"/>
                </a:solidFill>
                <a:ea typeface="宋体" panose="02010600030101010101" pitchFamily="2" charset="-122"/>
              </a:rPr>
              <a:t>容器编年史</a:t>
            </a:r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4D85E563-9936-F54F-A43F-C425C1CDF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593850"/>
            <a:ext cx="0" cy="1341438"/>
          </a:xfrm>
          <a:prstGeom prst="line">
            <a:avLst/>
          </a:prstGeom>
          <a:noFill/>
          <a:ln w="25400" cap="flat" cmpd="sng">
            <a:solidFill>
              <a:srgbClr val="00A0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40968" name="图片 10" descr="未标题-6-02.png">
            <a:extLst>
              <a:ext uri="{FF2B5EF4-FFF2-40B4-BE49-F238E27FC236}">
                <a16:creationId xmlns:a16="http://schemas.microsoft.com/office/drawing/2014/main" id="{FEC0B1B5-C5B7-2F44-A317-40ED560D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876925"/>
            <a:ext cx="20589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A2A0BFC3-4A01-8C4A-83E7-1AD5CA83E18A}"/>
              </a:ext>
            </a:extLst>
          </p:cNvPr>
          <p:cNvSpPr>
            <a:spLocks/>
          </p:cNvSpPr>
          <p:nvPr/>
        </p:nvSpPr>
        <p:spPr bwMode="auto">
          <a:xfrm>
            <a:off x="2873374" y="2553772"/>
            <a:ext cx="41587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dirty="0">
                <a:solidFill>
                  <a:srgbClr val="53585F"/>
                </a:solidFill>
                <a:ea typeface="宋体" panose="02010600030101010101" pitchFamily="2" charset="-122"/>
              </a:rPr>
              <a:t>容器的技术栈演进</a:t>
            </a:r>
            <a:endParaRPr kumimoji="0" lang="en-US" altLang="zh-CN" dirty="0">
              <a:solidFill>
                <a:srgbClr val="53585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8194" name="Picture 2" descr="pasted-image.pdf">
            <a:extLst>
              <a:ext uri="{FF2B5EF4-FFF2-40B4-BE49-F238E27FC236}">
                <a16:creationId xmlns:a16="http://schemas.microsoft.com/office/drawing/2014/main" id="{FE5A9F1F-4816-A24A-AE66-52D99F90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5" name="Picture 3" descr="pasted-image.pdf">
            <a:extLst>
              <a:ext uri="{FF2B5EF4-FFF2-40B4-BE49-F238E27FC236}">
                <a16:creationId xmlns:a16="http://schemas.microsoft.com/office/drawing/2014/main" id="{509E6A17-494C-6F4E-9BC8-E38201135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7" name="Rectangle 5">
            <a:extLst>
              <a:ext uri="{FF2B5EF4-FFF2-40B4-BE49-F238E27FC236}">
                <a16:creationId xmlns:a16="http://schemas.microsoft.com/office/drawing/2014/main" id="{E69E48E6-5649-774B-BCDF-491DE35B28D4}"/>
              </a:ext>
            </a:extLst>
          </p:cNvPr>
          <p:cNvSpPr>
            <a:spLocks/>
          </p:cNvSpPr>
          <p:nvPr/>
        </p:nvSpPr>
        <p:spPr bwMode="auto">
          <a:xfrm>
            <a:off x="941388" y="203791"/>
            <a:ext cx="9907140" cy="66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软件栈“大”图</a:t>
            </a:r>
            <a:endParaRPr kumimoji="0" lang="zh-CN" altLang="en-US" sz="2000" dirty="0">
              <a:solidFill>
                <a:srgbClr val="53585F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7F6AD-9722-B140-8C85-AB1DEB414C8A}"/>
              </a:ext>
            </a:extLst>
          </p:cNvPr>
          <p:cNvSpPr/>
          <p:nvPr/>
        </p:nvSpPr>
        <p:spPr>
          <a:xfrm>
            <a:off x="142875" y="6423025"/>
            <a:ext cx="2928938" cy="2301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zh-CN" altLang="en-US" sz="900">
                <a:solidFill>
                  <a:srgbClr val="A6A6A6"/>
                </a:solidFill>
                <a:ea typeface="宋体" panose="02010600030101010101" pitchFamily="2" charset="-122"/>
              </a:rPr>
              <a:t>* 仅限内部交流使用，如果需要公开，请联系文档作者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0DC546-8A13-F54E-ACF8-ABF3511419F3}"/>
              </a:ext>
            </a:extLst>
          </p:cNvPr>
          <p:cNvSpPr>
            <a:spLocks/>
          </p:cNvSpPr>
          <p:nvPr/>
        </p:nvSpPr>
        <p:spPr bwMode="auto">
          <a:xfrm>
            <a:off x="941388" y="1658275"/>
            <a:ext cx="10843244" cy="756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编排调度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6B9F1E-7EB6-AA4F-957B-132C531AB01F}"/>
              </a:ext>
            </a:extLst>
          </p:cNvPr>
          <p:cNvSpPr/>
          <p:nvPr/>
        </p:nvSpPr>
        <p:spPr bwMode="auto">
          <a:xfrm>
            <a:off x="5513539" y="1878184"/>
            <a:ext cx="1440160" cy="3488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Kubernetes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AA479D-CC11-054E-8E60-B47411284CE4}"/>
              </a:ext>
            </a:extLst>
          </p:cNvPr>
          <p:cNvSpPr/>
          <p:nvPr/>
        </p:nvSpPr>
        <p:spPr bwMode="auto">
          <a:xfrm>
            <a:off x="2122767" y="1884696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Swarm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DBFD50-5745-B243-B953-FD22934A45F7}"/>
              </a:ext>
            </a:extLst>
          </p:cNvPr>
          <p:cNvSpPr/>
          <p:nvPr/>
        </p:nvSpPr>
        <p:spPr bwMode="auto">
          <a:xfrm>
            <a:off x="10069233" y="1861868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Mesos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42873A-382C-9741-A719-5F50C6927AA9}"/>
              </a:ext>
            </a:extLst>
          </p:cNvPr>
          <p:cNvSpPr>
            <a:spLocks/>
          </p:cNvSpPr>
          <p:nvPr/>
        </p:nvSpPr>
        <p:spPr bwMode="auto">
          <a:xfrm>
            <a:off x="945950" y="3507381"/>
            <a:ext cx="6665254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容器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运行时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D5C5F8-0660-AE4E-83C3-9FFD70AF00B4}"/>
              </a:ext>
            </a:extLst>
          </p:cNvPr>
          <p:cNvSpPr/>
          <p:nvPr/>
        </p:nvSpPr>
        <p:spPr bwMode="auto">
          <a:xfrm>
            <a:off x="1797659" y="4276975"/>
            <a:ext cx="1440160" cy="34881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85D4C0-DAD4-6A47-9C8D-BB1205F5B5FF}"/>
              </a:ext>
            </a:extLst>
          </p:cNvPr>
          <p:cNvSpPr/>
          <p:nvPr/>
        </p:nvSpPr>
        <p:spPr bwMode="auto">
          <a:xfrm>
            <a:off x="1797659" y="3701249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docker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1BB43-1578-4948-982B-13B6E1D95C5F}"/>
              </a:ext>
            </a:extLst>
          </p:cNvPr>
          <p:cNvSpPr/>
          <p:nvPr/>
        </p:nvSpPr>
        <p:spPr bwMode="auto">
          <a:xfrm>
            <a:off x="4549069" y="5293707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328E22-2213-C14F-8303-3B65602DFAE8}"/>
              </a:ext>
            </a:extLst>
          </p:cNvPr>
          <p:cNvSpPr/>
          <p:nvPr/>
        </p:nvSpPr>
        <p:spPr bwMode="auto">
          <a:xfrm>
            <a:off x="5822008" y="3743301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rkt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A13EE9-AB1F-C04A-B876-C68FEA8F9A17}"/>
              </a:ext>
            </a:extLst>
          </p:cNvPr>
          <p:cNvSpPr/>
          <p:nvPr/>
        </p:nvSpPr>
        <p:spPr bwMode="auto">
          <a:xfrm>
            <a:off x="2729713" y="5312469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Kata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81AEF5-FFCB-444F-BC26-65D18B79EC73}"/>
              </a:ext>
            </a:extLst>
          </p:cNvPr>
          <p:cNvSpPr/>
          <p:nvPr/>
        </p:nvSpPr>
        <p:spPr bwMode="auto">
          <a:xfrm>
            <a:off x="1045197" y="5295901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Gvisor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D286A3-8A1E-C84F-8D52-5CAFD0AD8411}"/>
              </a:ext>
            </a:extLst>
          </p:cNvPr>
          <p:cNvSpPr>
            <a:spLocks/>
          </p:cNvSpPr>
          <p:nvPr/>
        </p:nvSpPr>
        <p:spPr bwMode="auto">
          <a:xfrm>
            <a:off x="941388" y="2750752"/>
            <a:ext cx="6666780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AA23BA-0FD4-1A4A-B4AB-143CC6D10FBE}"/>
              </a:ext>
            </a:extLst>
          </p:cNvPr>
          <p:cNvSpPr/>
          <p:nvPr/>
        </p:nvSpPr>
        <p:spPr bwMode="auto">
          <a:xfrm>
            <a:off x="1797659" y="2836778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dockershim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10769B-35A2-0D43-BD09-B16E3D3A931A}"/>
              </a:ext>
            </a:extLst>
          </p:cNvPr>
          <p:cNvSpPr/>
          <p:nvPr/>
        </p:nvSpPr>
        <p:spPr bwMode="auto">
          <a:xfrm>
            <a:off x="3470999" y="2825686"/>
            <a:ext cx="1987271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Cri-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500B67-3352-974F-A350-8E7B25A92660}"/>
              </a:ext>
            </a:extLst>
          </p:cNvPr>
          <p:cNvSpPr/>
          <p:nvPr/>
        </p:nvSpPr>
        <p:spPr bwMode="auto">
          <a:xfrm>
            <a:off x="5634981" y="2836778"/>
            <a:ext cx="1757164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Cri-o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38CEC88-6E85-7646-8AD2-F54FEA0DD563}"/>
              </a:ext>
            </a:extLst>
          </p:cNvPr>
          <p:cNvCxnSpPr>
            <a:stCxn id="6" idx="2"/>
            <a:endCxn id="27" idx="0"/>
          </p:cNvCxnSpPr>
          <p:nvPr/>
        </p:nvCxnSpPr>
        <p:spPr bwMode="auto">
          <a:xfrm flipH="1">
            <a:off x="2517739" y="2226997"/>
            <a:ext cx="3715880" cy="60978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3F56DCE-8889-9840-B6A6-9095ECED3B00}"/>
              </a:ext>
            </a:extLst>
          </p:cNvPr>
          <p:cNvCxnSpPr>
            <a:stCxn id="27" idx="2"/>
            <a:endCxn id="17" idx="0"/>
          </p:cNvCxnSpPr>
          <p:nvPr/>
        </p:nvCxnSpPr>
        <p:spPr bwMode="auto">
          <a:xfrm>
            <a:off x="2517739" y="3185591"/>
            <a:ext cx="0" cy="51565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1492525-EE3B-EA4A-AC2A-C50B6C3C0F91}"/>
              </a:ext>
            </a:extLst>
          </p:cNvPr>
          <p:cNvCxnSpPr>
            <a:stCxn id="17" idx="2"/>
            <a:endCxn id="16" idx="0"/>
          </p:cNvCxnSpPr>
          <p:nvPr/>
        </p:nvCxnSpPr>
        <p:spPr bwMode="auto">
          <a:xfrm>
            <a:off x="2517739" y="4050062"/>
            <a:ext cx="0" cy="22691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1F4FF6E-81DF-B54A-A76E-642A54E77307}"/>
              </a:ext>
            </a:extLst>
          </p:cNvPr>
          <p:cNvCxnSpPr>
            <a:stCxn id="16" idx="2"/>
            <a:endCxn id="18" idx="0"/>
          </p:cNvCxnSpPr>
          <p:nvPr/>
        </p:nvCxnSpPr>
        <p:spPr bwMode="auto">
          <a:xfrm>
            <a:off x="2517739" y="4625788"/>
            <a:ext cx="2751410" cy="66791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3C7738E-547C-E946-977E-9FFEC6E14B3E}"/>
              </a:ext>
            </a:extLst>
          </p:cNvPr>
          <p:cNvCxnSpPr>
            <a:stCxn id="16" idx="2"/>
            <a:endCxn id="24" idx="0"/>
          </p:cNvCxnSpPr>
          <p:nvPr/>
        </p:nvCxnSpPr>
        <p:spPr bwMode="auto">
          <a:xfrm>
            <a:off x="2517739" y="4625788"/>
            <a:ext cx="932054" cy="68668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FD34E75-801A-2E4B-B9AE-5BC59D96F29E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flipH="1">
            <a:off x="1765277" y="4625788"/>
            <a:ext cx="752462" cy="67011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0AA5F94B-E238-E644-8677-12366EFC6D32}"/>
              </a:ext>
            </a:extLst>
          </p:cNvPr>
          <p:cNvCxnSpPr>
            <a:stCxn id="28" idx="2"/>
            <a:endCxn id="16" idx="3"/>
          </p:cNvCxnSpPr>
          <p:nvPr/>
        </p:nvCxnSpPr>
        <p:spPr bwMode="auto">
          <a:xfrm flipH="1">
            <a:off x="3237819" y="3174499"/>
            <a:ext cx="1226816" cy="127688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7C1681E-82E9-EA43-839B-FF9A87003C30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 bwMode="auto">
          <a:xfrm flipH="1">
            <a:off x="4464635" y="2226997"/>
            <a:ext cx="1768984" cy="59868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4AF8023-6B0C-614B-9924-3552D6660222}"/>
              </a:ext>
            </a:extLst>
          </p:cNvPr>
          <p:cNvCxnSpPr>
            <a:stCxn id="6" idx="2"/>
            <a:endCxn id="29" idx="0"/>
          </p:cNvCxnSpPr>
          <p:nvPr/>
        </p:nvCxnSpPr>
        <p:spPr bwMode="auto">
          <a:xfrm>
            <a:off x="6233619" y="2226997"/>
            <a:ext cx="279944" cy="60978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D48FC32-A3EE-0C4A-B634-95C31A9BB30D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 bwMode="auto">
          <a:xfrm flipH="1">
            <a:off x="5269149" y="3185591"/>
            <a:ext cx="1244414" cy="2108116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8198" name="直线箭头连接符 8197">
            <a:extLst>
              <a:ext uri="{FF2B5EF4-FFF2-40B4-BE49-F238E27FC236}">
                <a16:creationId xmlns:a16="http://schemas.microsoft.com/office/drawing/2014/main" id="{9AE4EC9A-5004-EC48-A738-FE0A0E3BFE7B}"/>
              </a:ext>
            </a:extLst>
          </p:cNvPr>
          <p:cNvCxnSpPr>
            <a:stCxn id="29" idx="2"/>
            <a:endCxn id="24" idx="0"/>
          </p:cNvCxnSpPr>
          <p:nvPr/>
        </p:nvCxnSpPr>
        <p:spPr bwMode="auto">
          <a:xfrm flipH="1">
            <a:off x="3449793" y="3185591"/>
            <a:ext cx="3063770" cy="212687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23DAC31B-C4B6-F945-9160-4038B5718A6A}"/>
              </a:ext>
            </a:extLst>
          </p:cNvPr>
          <p:cNvSpPr>
            <a:spLocks/>
          </p:cNvSpPr>
          <p:nvPr/>
        </p:nvSpPr>
        <p:spPr bwMode="auto">
          <a:xfrm>
            <a:off x="7973999" y="2780698"/>
            <a:ext cx="1700261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CNI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网络 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E3E49DD-BB0D-8D47-B0DE-32FAB212C3DC}"/>
              </a:ext>
            </a:extLst>
          </p:cNvPr>
          <p:cNvSpPr>
            <a:spLocks/>
          </p:cNvSpPr>
          <p:nvPr/>
        </p:nvSpPr>
        <p:spPr bwMode="auto">
          <a:xfrm>
            <a:off x="9928329" y="2799276"/>
            <a:ext cx="1581064" cy="5213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CSI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存储 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A20A0BF-0458-2A4B-83A0-63A8C112D6A1}"/>
              </a:ext>
            </a:extLst>
          </p:cNvPr>
          <p:cNvSpPr>
            <a:spLocks/>
          </p:cNvSpPr>
          <p:nvPr/>
        </p:nvSpPr>
        <p:spPr bwMode="auto">
          <a:xfrm>
            <a:off x="7974000" y="3567185"/>
            <a:ext cx="1700261" cy="23044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网络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BFC1F46-A31A-E44F-A9E7-8E63F340F3F7}"/>
              </a:ext>
            </a:extLst>
          </p:cNvPr>
          <p:cNvSpPr/>
          <p:nvPr/>
        </p:nvSpPr>
        <p:spPr bwMode="auto">
          <a:xfrm>
            <a:off x="8160637" y="3968827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Flannel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601F77C-094F-0449-8A75-2080F7BCCC76}"/>
              </a:ext>
            </a:extLst>
          </p:cNvPr>
          <p:cNvSpPr/>
          <p:nvPr/>
        </p:nvSpPr>
        <p:spPr bwMode="auto">
          <a:xfrm>
            <a:off x="8164376" y="4471014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Canal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425970D-6EB5-9748-B2FF-94EBA6F8A3AA}"/>
              </a:ext>
            </a:extLst>
          </p:cNvPr>
          <p:cNvSpPr/>
          <p:nvPr/>
        </p:nvSpPr>
        <p:spPr bwMode="auto">
          <a:xfrm>
            <a:off x="8160637" y="501643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Calico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C5EAAA8-E12F-7944-8A47-DC69110F17A8}"/>
              </a:ext>
            </a:extLst>
          </p:cNvPr>
          <p:cNvSpPr/>
          <p:nvPr/>
        </p:nvSpPr>
        <p:spPr bwMode="auto">
          <a:xfrm>
            <a:off x="8160637" y="5483502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其他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Microsoft YaHei" charset="0"/>
                <a:sym typeface="Microsoft YaHei" charset="0"/>
              </a:rPr>
              <a:t>…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8213" name="直线箭头连接符 8212">
            <a:extLst>
              <a:ext uri="{FF2B5EF4-FFF2-40B4-BE49-F238E27FC236}">
                <a16:creationId xmlns:a16="http://schemas.microsoft.com/office/drawing/2014/main" id="{06854991-5FE7-6A47-8E3C-A5D207F3C8FA}"/>
              </a:ext>
            </a:extLst>
          </p:cNvPr>
          <p:cNvCxnSpPr>
            <a:stCxn id="6" idx="2"/>
            <a:endCxn id="82" idx="0"/>
          </p:cNvCxnSpPr>
          <p:nvPr/>
        </p:nvCxnSpPr>
        <p:spPr bwMode="auto">
          <a:xfrm>
            <a:off x="6233619" y="2226997"/>
            <a:ext cx="2590511" cy="55370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8215" name="直线箭头连接符 8214">
            <a:extLst>
              <a:ext uri="{FF2B5EF4-FFF2-40B4-BE49-F238E27FC236}">
                <a16:creationId xmlns:a16="http://schemas.microsoft.com/office/drawing/2014/main" id="{05B267E8-672F-7446-9B59-95C6AC018C19}"/>
              </a:ext>
            </a:extLst>
          </p:cNvPr>
          <p:cNvCxnSpPr>
            <a:stCxn id="6" idx="2"/>
            <a:endCxn id="83" idx="0"/>
          </p:cNvCxnSpPr>
          <p:nvPr/>
        </p:nvCxnSpPr>
        <p:spPr bwMode="auto">
          <a:xfrm>
            <a:off x="6233619" y="2226997"/>
            <a:ext cx="4485242" cy="57227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8217" name="直线箭头连接符 8216">
            <a:extLst>
              <a:ext uri="{FF2B5EF4-FFF2-40B4-BE49-F238E27FC236}">
                <a16:creationId xmlns:a16="http://schemas.microsoft.com/office/drawing/2014/main" id="{6E5CCAE3-D586-7942-9F7D-EA1467EB04E6}"/>
              </a:ext>
            </a:extLst>
          </p:cNvPr>
          <p:cNvCxnSpPr>
            <a:stCxn id="82" idx="2"/>
            <a:endCxn id="84" idx="0"/>
          </p:cNvCxnSpPr>
          <p:nvPr/>
        </p:nvCxnSpPr>
        <p:spPr bwMode="auto">
          <a:xfrm>
            <a:off x="8824130" y="3302032"/>
            <a:ext cx="1" cy="26515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8F100-6E44-FB43-95F9-4765759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dirty="0">
                <a:solidFill>
                  <a:srgbClr val="00ACFF"/>
                </a:solidFill>
                <a:ea typeface="宋体" panose="02010600030101010101" pitchFamily="2" charset="-122"/>
              </a:rPr>
              <a:t>容器生态为何如此复杂？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EADFC-C143-E148-8841-32B82E4F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“许多年之后，面对行刑队，奥雷良诺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布恩地亚上校将会回想起，他父亲带他去见识冰块的那个遥远的下午。”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					--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百年孤独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开篇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“许多年之后，面对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上校将会回想起，他父亲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带他去对抗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的那个遥远的下午。”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121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F3CD8-D089-D24E-85B4-C18B8D9D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dirty="0">
                <a:solidFill>
                  <a:srgbClr val="00ACFF"/>
                </a:solidFill>
                <a:ea typeface="宋体" panose="02010600030101010101" pitchFamily="2" charset="-122"/>
              </a:rPr>
              <a:t>回到</a:t>
            </a:r>
            <a:r>
              <a:rPr kumimoji="0" lang="en-US" altLang="zh-CN" b="1" dirty="0">
                <a:solidFill>
                  <a:srgbClr val="00ACFF"/>
                </a:solidFill>
                <a:ea typeface="宋体" panose="02010600030101010101" pitchFamily="2" charset="-122"/>
              </a:rPr>
              <a:t>Docker</a:t>
            </a:r>
            <a:r>
              <a:rPr kumimoji="0" lang="zh-CN" altLang="en-US" b="1" dirty="0">
                <a:solidFill>
                  <a:srgbClr val="00ACFF"/>
                </a:solidFill>
                <a:ea typeface="宋体" panose="02010600030101010101" pitchFamily="2" charset="-122"/>
              </a:rPr>
              <a:t>的诞生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9B274-BCE0-5140-A47D-F274ED12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3518"/>
            <a:ext cx="10972800" cy="2431545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dotCloud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 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Hyke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，一炮而红。之后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dotCloud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的形式创新性的解决了软件包分发过程复杂的环境依赖问题，使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也成为了一种“商品”。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口号： 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Build, Ship and Run Any App, Anywhere</a:t>
            </a:r>
          </a:p>
          <a:p>
            <a:pPr marL="342900" indent="-342900">
              <a:buFont typeface="+mj-lt"/>
              <a:buAutoNum type="arabicPeriod"/>
            </a:pP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652DFA-CCDC-0842-BC30-16A2257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2924944"/>
            <a:ext cx="3111427" cy="25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4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F3CD8-D089-D24E-85B4-C18B8D9D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dirty="0">
                <a:solidFill>
                  <a:srgbClr val="00ACFF"/>
                </a:solidFill>
                <a:ea typeface="宋体" panose="02010600030101010101" pitchFamily="2" charset="-122"/>
              </a:rPr>
              <a:t>第一代架构</a:t>
            </a:r>
            <a:endParaRPr kumimoji="1" lang="zh-CN" alt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1DCDCFB-3742-6C41-A457-20885517F0D3}"/>
              </a:ext>
            </a:extLst>
          </p:cNvPr>
          <p:cNvSpPr>
            <a:spLocks/>
          </p:cNvSpPr>
          <p:nvPr/>
        </p:nvSpPr>
        <p:spPr bwMode="auto">
          <a:xfrm>
            <a:off x="609599" y="1417638"/>
            <a:ext cx="5054353" cy="37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参考孙宏亮写的老文： 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hlinkClick r:id="rId2"/>
              </a:rPr>
              <a:t>https://www.infoq.cn/article/docker-source-code-analysis-part1</a:t>
            </a:r>
            <a:endParaRPr lang="en-US" altLang="zh-CN" sz="16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sz="1600" dirty="0"/>
              <a:t>Graph</a:t>
            </a:r>
            <a:r>
              <a:rPr lang="zh-CN" altLang="en-US" sz="1600" dirty="0"/>
              <a:t> </a:t>
            </a:r>
            <a:r>
              <a:rPr lang="en-US" altLang="zh-CN" sz="1600" dirty="0"/>
              <a:t>Driver</a:t>
            </a:r>
            <a:r>
              <a:rPr lang="zh-CN" altLang="en-US" sz="1600" dirty="0"/>
              <a:t>：</a:t>
            </a:r>
            <a:r>
              <a:rPr lang="en-US" altLang="zh-CN" sz="1600" dirty="0"/>
              <a:t>union</a:t>
            </a:r>
            <a:r>
              <a:rPr lang="zh-CN" altLang="en-US" sz="1600" dirty="0"/>
              <a:t> </a:t>
            </a:r>
            <a:r>
              <a:rPr lang="en-US" altLang="zh-CN" sz="1600" dirty="0"/>
              <a:t>fs</a:t>
            </a:r>
            <a:r>
              <a:rPr lang="zh-CN" altLang="en-US" sz="1600" dirty="0"/>
              <a:t>驱动，</a:t>
            </a:r>
            <a:r>
              <a:rPr lang="en-US" altLang="zh-CN" sz="1600" dirty="0"/>
              <a:t>image</a:t>
            </a:r>
            <a:r>
              <a:rPr lang="zh-CN" altLang="en-US" sz="1600" dirty="0"/>
              <a:t>的实现核心。</a:t>
            </a:r>
            <a:endParaRPr lang="en-US" altLang="zh-CN" sz="16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sz="1600" dirty="0"/>
              <a:t>Network</a:t>
            </a:r>
            <a:r>
              <a:rPr lang="zh-CN" altLang="en-US" sz="1600" dirty="0"/>
              <a:t> </a:t>
            </a:r>
            <a:r>
              <a:rPr lang="en-US" altLang="zh-CN" sz="1600" dirty="0"/>
              <a:t>Driver</a:t>
            </a:r>
            <a:r>
              <a:rPr lang="zh-CN" altLang="en-US" sz="1600" dirty="0"/>
              <a:t>：网络部分实现。</a:t>
            </a:r>
            <a:endParaRPr lang="en-US" altLang="zh-CN" sz="16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sz="1600" dirty="0"/>
              <a:t>Exec</a:t>
            </a:r>
            <a:r>
              <a:rPr lang="zh-CN" altLang="en-US" sz="1600" dirty="0"/>
              <a:t> </a:t>
            </a:r>
            <a:r>
              <a:rPr lang="en-US" altLang="zh-CN" sz="1600" dirty="0"/>
              <a:t>Driver</a:t>
            </a:r>
            <a:r>
              <a:rPr lang="zh-CN" altLang="en-US" sz="1600" dirty="0"/>
              <a:t>：容器执行引擎。</a:t>
            </a:r>
            <a:endParaRPr lang="en-US" altLang="zh-CN" sz="16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Registry</a:t>
            </a:r>
            <a:r>
              <a:rPr lang="zh-CN" altLang="en-US" sz="1600" dirty="0"/>
              <a:t>：中心化的容器镜像仓库</a:t>
            </a:r>
            <a:endParaRPr lang="en-US" altLang="zh-CN" sz="16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87736D-5D3F-EF44-9FFC-E1A356264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44624"/>
            <a:ext cx="4356995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3F31C-4C5E-0D47-AAF3-40BCEEF9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容器镜像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D5716-525D-AB48-A309-5B7FA503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417638"/>
            <a:ext cx="6528048" cy="445963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Driver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，现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Driver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Union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的能力：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overlay2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overlay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devicemapper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aufs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btrfs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Overlay (18.09),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devicemapper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(18.09),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aufs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(19.03)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已废弃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rootfs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的构成：多层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layer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层；最上面叠加可写层。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rw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层持久化为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层，成为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的新顶层。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UnionFS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示例：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mount -t overlay overlay -o 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lowerdir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=lower1:lower2:lower3,upperdir=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upper,workdir</a:t>
            </a:r>
            <a:r>
              <a:rPr lang="en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=work </a:t>
            </a:r>
            <a:r>
              <a:rPr lang="en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merged_dir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4A906-DA1D-C84A-9242-B00D77E2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3" y="1556792"/>
            <a:ext cx="5759660" cy="38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11C4D-EB96-EE40-A6FF-32741D14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执行引擎</a:t>
            </a:r>
            <a:r>
              <a:rPr kumimoji="0" lang="en-US" altLang="zh-CN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(1)</a:t>
            </a:r>
            <a:endParaRPr kumimoji="0" lang="zh-CN" altLang="en-US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E99EA-72E4-FA4A-BB80-1F45F8D7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依赖内核特性：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做隔离，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做资源配额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mnt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ipc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进程间通信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网络协议栈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uts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主机名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cpuset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绑核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计算力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cpuacct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blkio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块设备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QoS)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devices(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设备访问控制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freezer(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进程暂停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pids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hugetlb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大页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net_cls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/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net_prio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/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rdma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容器是什么？ 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RootFS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(Image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配置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(image+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命令行输入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，装在</a:t>
            </a:r>
            <a:r>
              <a:rPr lang="en-US" altLang="zh-CN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这个集装箱里，由</a:t>
            </a:r>
            <a:r>
              <a:rPr lang="en-US" altLang="zh-CN" sz="16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6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控制可以使用多少软硬件资源。</a:t>
            </a:r>
            <a:endPara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431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White - 正文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正文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White - 章节页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章节页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1805</Words>
  <Application>Microsoft Macintosh PowerPoint</Application>
  <PresentationFormat>宽屏</PresentationFormat>
  <Paragraphs>313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Microsoft YaHei</vt:lpstr>
      <vt:lpstr>Arial</vt:lpstr>
      <vt:lpstr>Corbel</vt:lpstr>
      <vt:lpstr>Lucida Grande</vt:lpstr>
      <vt:lpstr>Microsoft Sans Serif</vt:lpstr>
      <vt:lpstr>White</vt:lpstr>
      <vt:lpstr>White - 正文</vt:lpstr>
      <vt:lpstr>White - 章节页</vt:lpstr>
      <vt:lpstr>PowerPoint 演示文稿</vt:lpstr>
      <vt:lpstr>PowerPoint 演示文稿</vt:lpstr>
      <vt:lpstr>PowerPoint 演示文稿</vt:lpstr>
      <vt:lpstr>PowerPoint 演示文稿</vt:lpstr>
      <vt:lpstr>容器生态为何如此复杂？</vt:lpstr>
      <vt:lpstr>回到Docker的诞生</vt:lpstr>
      <vt:lpstr>第一代架构</vt:lpstr>
      <vt:lpstr>容器镜像</vt:lpstr>
      <vt:lpstr>执行引擎(1)</vt:lpstr>
      <vt:lpstr>执行引擎(2)</vt:lpstr>
      <vt:lpstr>执行引擎(3)</vt:lpstr>
      <vt:lpstr>执行引擎(4)</vt:lpstr>
      <vt:lpstr>网络: CNM vs CNI</vt:lpstr>
      <vt:lpstr>PowerPoint 演示文稿</vt:lpstr>
      <vt:lpstr>Swarm</vt:lpstr>
      <vt:lpstr>K8s降维打击docker</vt:lpstr>
      <vt:lpstr>PowerPoint 演示文稿</vt:lpstr>
      <vt:lpstr>Docker现状</vt:lpstr>
      <vt:lpstr>PowerPoint 演示文稿</vt:lpstr>
      <vt:lpstr>PowerPoint 演示文稿</vt:lpstr>
      <vt:lpstr>Namespace容器的安全缺陷</vt:lpstr>
      <vt:lpstr>传统多租隔离容器方案（公/私有云）</vt:lpstr>
      <vt:lpstr>轻量级虚拟化kata隔离容器方案</vt:lpstr>
      <vt:lpstr>Kata介绍</vt:lpstr>
      <vt:lpstr>Kata基本架构</vt:lpstr>
      <vt:lpstr>Kata对接K8s最优方案 —containerd-shimv2</vt:lpstr>
      <vt:lpstr>Gvisor与kata对比</vt:lpstr>
      <vt:lpstr>再看容器生态栈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54</cp:revision>
  <dcterms:modified xsi:type="dcterms:W3CDTF">2019-08-09T12:32:22Z</dcterms:modified>
</cp:coreProperties>
</file>